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76" r:id="rId4"/>
    <p:sldId id="277" r:id="rId5"/>
    <p:sldId id="258" r:id="rId6"/>
    <p:sldId id="259" r:id="rId7"/>
    <p:sldId id="260" r:id="rId8"/>
    <p:sldId id="261" r:id="rId9"/>
    <p:sldId id="262" r:id="rId10"/>
    <p:sldId id="273" r:id="rId11"/>
    <p:sldId id="263" r:id="rId12"/>
    <p:sldId id="272" r:id="rId13"/>
    <p:sldId id="264" r:id="rId14"/>
    <p:sldId id="269" r:id="rId15"/>
    <p:sldId id="270" r:id="rId16"/>
    <p:sldId id="265" r:id="rId17"/>
    <p:sldId id="266" r:id="rId18"/>
    <p:sldId id="267" r:id="rId19"/>
    <p:sldId id="268" r:id="rId20"/>
    <p:sldId id="271" r:id="rId21"/>
    <p:sldId id="274" r:id="rId2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1" autoAdjust="0"/>
    <p:restoredTop sz="94638" autoAdjust="0"/>
  </p:normalViewPr>
  <p:slideViewPr>
    <p:cSldViewPr>
      <p:cViewPr varScale="1">
        <p:scale>
          <a:sx n="86" d="100"/>
          <a:sy n="86" d="100"/>
        </p:scale>
        <p:origin x="-149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56EF269-65F3-4E64-B157-498FF93B4A11}" type="datetimeFigureOut">
              <a:rPr lang="tr-TR" smtClean="0"/>
              <a:pPr/>
              <a:t>20.01.2020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7C834CE2-6721-40A0-B8DC-97826A4BE34A}"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56EF269-65F3-4E64-B157-498FF93B4A11}" type="datetimeFigureOut">
              <a:rPr lang="tr-TR" smtClean="0"/>
              <a:pPr/>
              <a:t>20.01.2020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7C834CE2-6721-40A0-B8DC-97826A4BE34A}"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56EF269-65F3-4E64-B157-498FF93B4A11}" type="datetimeFigureOut">
              <a:rPr lang="tr-TR" smtClean="0"/>
              <a:pPr/>
              <a:t>20.01.2020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7C834CE2-6721-40A0-B8DC-97826A4BE34A}"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56EF269-65F3-4E64-B157-498FF93B4A11}" type="datetimeFigureOut">
              <a:rPr lang="tr-TR" smtClean="0"/>
              <a:pPr/>
              <a:t>20.01.2020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7C834CE2-6721-40A0-B8DC-97826A4BE34A}"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56EF269-65F3-4E64-B157-498FF93B4A11}" type="datetimeFigureOut">
              <a:rPr lang="tr-TR" smtClean="0"/>
              <a:pPr/>
              <a:t>20.01.2020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7C834CE2-6721-40A0-B8DC-97826A4BE34A}"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56EF269-65F3-4E64-B157-498FF93B4A11}" type="datetimeFigureOut">
              <a:rPr lang="tr-TR" smtClean="0"/>
              <a:pPr/>
              <a:t>20.01.2020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7C834CE2-6721-40A0-B8DC-97826A4BE34A}"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56EF269-65F3-4E64-B157-498FF93B4A11}" type="datetimeFigureOut">
              <a:rPr lang="tr-TR" smtClean="0"/>
              <a:pPr/>
              <a:t>20.01.2020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7C834CE2-6721-40A0-B8DC-97826A4BE34A}"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56EF269-65F3-4E64-B157-498FF93B4A11}" type="datetimeFigureOut">
              <a:rPr lang="tr-TR" smtClean="0"/>
              <a:pPr/>
              <a:t>20.01.2020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7C834CE2-6721-40A0-B8DC-97826A4BE34A}"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56EF269-65F3-4E64-B157-498FF93B4A11}" type="datetimeFigureOut">
              <a:rPr lang="tr-TR" smtClean="0"/>
              <a:pPr/>
              <a:t>20.01.2020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7C834CE2-6721-40A0-B8DC-97826A4BE34A}"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56EF269-65F3-4E64-B157-498FF93B4A11}" type="datetimeFigureOut">
              <a:rPr lang="tr-TR" smtClean="0"/>
              <a:pPr/>
              <a:t>20.01.2020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7C834CE2-6721-40A0-B8DC-97826A4BE34A}"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56EF269-65F3-4E64-B157-498FF93B4A11}" type="datetimeFigureOut">
              <a:rPr lang="tr-TR" smtClean="0"/>
              <a:pPr/>
              <a:t>20.01.2020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7C834CE2-6721-40A0-B8DC-97826A4BE34A}"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EF269-65F3-4E64-B157-498FF93B4A11}" type="datetimeFigureOut">
              <a:rPr lang="tr-TR" smtClean="0"/>
              <a:pPr/>
              <a:t>20.01.2020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834CE2-6721-40A0-B8DC-97826A4BE34A}" type="slidenum">
              <a:rPr lang="tr-TR" smtClean="0"/>
              <a:pPr/>
              <a:t>‹#›</a:t>
            </a:fld>
            <a:endParaRPr lang="tr-T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20.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katalog_son.jpg"/>
          <p:cNvPicPr>
            <a:picLocks noChangeAspect="1"/>
          </p:cNvPicPr>
          <p:nvPr/>
        </p:nvPicPr>
        <p:blipFill>
          <a:blip r:embed="rId2"/>
          <a:stretch>
            <a:fillRect/>
          </a:stretch>
        </p:blipFill>
        <p:spPr>
          <a:xfrm>
            <a:off x="1453181" y="-24"/>
            <a:ext cx="6262091" cy="6858000"/>
          </a:xfrm>
          <a:prstGeom prst="rect">
            <a:avLst/>
          </a:prstGeom>
        </p:spPr>
      </p:pic>
      <p:sp>
        <p:nvSpPr>
          <p:cNvPr id="6" name="5 Metin kutusu"/>
          <p:cNvSpPr txBox="1"/>
          <p:nvPr/>
        </p:nvSpPr>
        <p:spPr>
          <a:xfrm>
            <a:off x="1785918" y="4929198"/>
            <a:ext cx="5429288" cy="400110"/>
          </a:xfrm>
          <a:prstGeom prst="rect">
            <a:avLst/>
          </a:prstGeom>
          <a:noFill/>
        </p:spPr>
        <p:txBody>
          <a:bodyPr wrap="square" rtlCol="0">
            <a:spAutoFit/>
          </a:bodyPr>
          <a:lstStyle/>
          <a:p>
            <a:pPr algn="ctr"/>
            <a:r>
              <a:rPr lang="en-US" sz="2000" dirty="0" smtClean="0">
                <a:solidFill>
                  <a:srgbClr val="002060"/>
                </a:solidFill>
                <a:latin typeface="Brush Script MT" pitchFamily="66" charset="0"/>
              </a:rPr>
              <a:t>Building one of the Best State Universities in Turkey!</a:t>
            </a:r>
            <a:endParaRPr lang="en-US" sz="2000" dirty="0">
              <a:solidFill>
                <a:srgbClr val="002060"/>
              </a:solidFill>
              <a:latin typeface="Brush Script MT"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rot="16200000">
            <a:off x="-2123249" y="2408969"/>
            <a:ext cx="6572264" cy="1754326"/>
          </a:xfrm>
          <a:prstGeom prst="rect">
            <a:avLst/>
          </a:prstGeom>
          <a:noFill/>
        </p:spPr>
        <p:txBody>
          <a:bodyPr wrap="square" rtlCol="0">
            <a:spAutoFit/>
          </a:bodyPr>
          <a:lstStyle/>
          <a:p>
            <a:pPr algn="ctr"/>
            <a:r>
              <a:rPr lang="tr-TR" sz="5400" dirty="0" err="1" smtClean="0">
                <a:latin typeface="Brush Script MT" pitchFamily="66" charset="0"/>
              </a:rPr>
              <a:t>Research</a:t>
            </a:r>
            <a:r>
              <a:rPr lang="tr-TR" sz="5400" dirty="0" smtClean="0">
                <a:latin typeface="Brush Script MT" pitchFamily="66" charset="0"/>
              </a:rPr>
              <a:t> </a:t>
            </a:r>
            <a:r>
              <a:rPr lang="tr-TR" sz="5400" dirty="0" err="1" smtClean="0">
                <a:latin typeface="Brush Script MT" pitchFamily="66" charset="0"/>
              </a:rPr>
              <a:t>and</a:t>
            </a:r>
            <a:r>
              <a:rPr lang="tr-TR" sz="5400" dirty="0" smtClean="0">
                <a:latin typeface="Brush Script MT" pitchFamily="66" charset="0"/>
              </a:rPr>
              <a:t> </a:t>
            </a:r>
            <a:r>
              <a:rPr lang="tr-TR" sz="5400" dirty="0" err="1" smtClean="0">
                <a:latin typeface="Brush Script MT" pitchFamily="66" charset="0"/>
              </a:rPr>
              <a:t>Application</a:t>
            </a:r>
            <a:r>
              <a:rPr lang="tr-TR" sz="5400" dirty="0" smtClean="0">
                <a:latin typeface="Brush Script MT" pitchFamily="66" charset="0"/>
              </a:rPr>
              <a:t> </a:t>
            </a:r>
            <a:r>
              <a:rPr lang="tr-TR" sz="5400" dirty="0" err="1" smtClean="0">
                <a:latin typeface="Brush Script MT" pitchFamily="66" charset="0"/>
              </a:rPr>
              <a:t>Hospital</a:t>
            </a:r>
            <a:endParaRPr lang="en-US" sz="5400" dirty="0">
              <a:latin typeface="Brush Script MT" pitchFamily="66" charset="0"/>
            </a:endParaRPr>
          </a:p>
        </p:txBody>
      </p:sp>
      <p:pic>
        <p:nvPicPr>
          <p:cNvPr id="5" name="Picture 14"/>
          <p:cNvPicPr>
            <a:picLocks noChangeAspect="1" noChangeArrowheads="1"/>
          </p:cNvPicPr>
          <p:nvPr/>
        </p:nvPicPr>
        <p:blipFill>
          <a:blip r:embed="rId2"/>
          <a:srcRect/>
          <a:stretch>
            <a:fillRect/>
          </a:stretch>
        </p:blipFill>
        <p:spPr bwMode="auto">
          <a:xfrm>
            <a:off x="2500298" y="500042"/>
            <a:ext cx="4724400" cy="3143250"/>
          </a:xfrm>
          <a:prstGeom prst="rect">
            <a:avLst/>
          </a:prstGeom>
          <a:noFill/>
          <a:ln w="9525">
            <a:noFill/>
            <a:miter lim="800000"/>
            <a:headEnd/>
            <a:tailEnd/>
          </a:ln>
        </p:spPr>
      </p:pic>
      <p:pic>
        <p:nvPicPr>
          <p:cNvPr id="6" name="Picture 10"/>
          <p:cNvPicPr>
            <a:picLocks noChangeAspect="1" noChangeArrowheads="1"/>
          </p:cNvPicPr>
          <p:nvPr/>
        </p:nvPicPr>
        <p:blipFill>
          <a:blip r:embed="rId3"/>
          <a:srcRect/>
          <a:stretch>
            <a:fillRect/>
          </a:stretch>
        </p:blipFill>
        <p:spPr bwMode="auto">
          <a:xfrm>
            <a:off x="3428992" y="3857628"/>
            <a:ext cx="4191000" cy="2789237"/>
          </a:xfrm>
          <a:prstGeom prst="rect">
            <a:avLst/>
          </a:prstGeom>
          <a:noFill/>
          <a:ln w="9525">
            <a:noFill/>
            <a:miter lim="800000"/>
            <a:headEnd/>
            <a:tailEnd/>
          </a:ln>
        </p:spPr>
      </p:pic>
      <p:pic>
        <p:nvPicPr>
          <p:cNvPr id="7" name="Picture 9"/>
          <p:cNvPicPr>
            <a:picLocks noChangeAspect="1" noChangeArrowheads="1"/>
          </p:cNvPicPr>
          <p:nvPr/>
        </p:nvPicPr>
        <p:blipFill>
          <a:blip r:embed="rId4"/>
          <a:srcRect/>
          <a:stretch>
            <a:fillRect/>
          </a:stretch>
        </p:blipFill>
        <p:spPr bwMode="auto">
          <a:xfrm>
            <a:off x="4770438" y="3886200"/>
            <a:ext cx="4373562" cy="29718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2"/>
          <a:srcRect/>
          <a:stretch>
            <a:fillRect/>
          </a:stretch>
        </p:blipFill>
        <p:spPr bwMode="auto">
          <a:xfrm>
            <a:off x="6764337" y="1714488"/>
            <a:ext cx="2379663" cy="3573462"/>
          </a:xfrm>
          <a:prstGeom prst="rect">
            <a:avLst/>
          </a:prstGeom>
          <a:noFill/>
          <a:ln w="9525">
            <a:noFill/>
            <a:miter lim="800000"/>
            <a:headEnd/>
            <a:tailEnd/>
          </a:ln>
        </p:spPr>
      </p:pic>
      <p:pic>
        <p:nvPicPr>
          <p:cNvPr id="5124" name="Picture 4"/>
          <p:cNvPicPr>
            <a:picLocks noChangeAspect="1" noChangeArrowheads="1"/>
          </p:cNvPicPr>
          <p:nvPr/>
        </p:nvPicPr>
        <p:blipFill>
          <a:blip r:embed="rId3"/>
          <a:srcRect/>
          <a:stretch>
            <a:fillRect/>
          </a:stretch>
        </p:blipFill>
        <p:spPr bwMode="auto">
          <a:xfrm>
            <a:off x="3462357" y="1874843"/>
            <a:ext cx="3895725" cy="2339975"/>
          </a:xfrm>
          <a:prstGeom prst="rect">
            <a:avLst/>
          </a:prstGeom>
          <a:noFill/>
          <a:ln w="9525">
            <a:noFill/>
            <a:miter lim="800000"/>
            <a:headEnd/>
            <a:tailEnd/>
          </a:ln>
          <a:effectLst/>
        </p:spPr>
      </p:pic>
      <p:pic>
        <p:nvPicPr>
          <p:cNvPr id="5125" name="Picture 5"/>
          <p:cNvPicPr>
            <a:picLocks noGrp="1" noChangeAspect="1" noChangeArrowheads="1"/>
          </p:cNvPicPr>
          <p:nvPr>
            <p:ph idx="1"/>
          </p:nvPr>
        </p:nvPicPr>
        <p:blipFill>
          <a:blip r:embed="rId4"/>
          <a:srcRect/>
          <a:stretch>
            <a:fillRect/>
          </a:stretch>
        </p:blipFill>
        <p:spPr bwMode="auto">
          <a:xfrm>
            <a:off x="1071570" y="3929042"/>
            <a:ext cx="4071934" cy="2928958"/>
          </a:xfrm>
          <a:prstGeom prst="rect">
            <a:avLst/>
          </a:prstGeom>
          <a:noFill/>
          <a:ln w="9525">
            <a:noFill/>
            <a:miter lim="800000"/>
            <a:headEnd/>
            <a:tailEnd/>
          </a:ln>
          <a:effectLst/>
        </p:spPr>
      </p:pic>
      <p:sp>
        <p:nvSpPr>
          <p:cNvPr id="15" name="14 Metin kutusu"/>
          <p:cNvSpPr txBox="1"/>
          <p:nvPr/>
        </p:nvSpPr>
        <p:spPr>
          <a:xfrm rot="16200000">
            <a:off x="-2819136" y="2967319"/>
            <a:ext cx="6572264" cy="923330"/>
          </a:xfrm>
          <a:prstGeom prst="rect">
            <a:avLst/>
          </a:prstGeom>
          <a:noFill/>
        </p:spPr>
        <p:txBody>
          <a:bodyPr wrap="square" rtlCol="0">
            <a:spAutoFit/>
          </a:bodyPr>
          <a:lstStyle/>
          <a:p>
            <a:pPr algn="ctr"/>
            <a:r>
              <a:rPr lang="en-US" sz="5400" dirty="0" smtClean="0">
                <a:latin typeface="Brush Script MT" pitchFamily="66" charset="0"/>
              </a:rPr>
              <a:t>Leisure Activities</a:t>
            </a:r>
            <a:endParaRPr lang="en-US" sz="5400" dirty="0">
              <a:latin typeface="Brush Script MT" pitchFamily="66" charset="0"/>
            </a:endParaRPr>
          </a:p>
        </p:txBody>
      </p:sp>
      <p:pic>
        <p:nvPicPr>
          <p:cNvPr id="5130" name="Picture 10"/>
          <p:cNvPicPr>
            <a:picLocks noChangeAspect="1" noChangeArrowheads="1"/>
          </p:cNvPicPr>
          <p:nvPr/>
        </p:nvPicPr>
        <p:blipFill>
          <a:blip r:embed="rId5"/>
          <a:srcRect/>
          <a:stretch>
            <a:fillRect/>
          </a:stretch>
        </p:blipFill>
        <p:spPr bwMode="auto">
          <a:xfrm>
            <a:off x="4951559" y="5072074"/>
            <a:ext cx="4192441" cy="1785926"/>
          </a:xfrm>
          <a:prstGeom prst="rect">
            <a:avLst/>
          </a:prstGeom>
          <a:noFill/>
          <a:ln w="9525">
            <a:noFill/>
            <a:miter lim="800000"/>
            <a:headEnd/>
            <a:tailEnd/>
          </a:ln>
          <a:effectLst/>
        </p:spPr>
      </p:pic>
      <p:pic>
        <p:nvPicPr>
          <p:cNvPr id="5128" name="Picture 8"/>
          <p:cNvPicPr>
            <a:picLocks noChangeAspect="1" noChangeArrowheads="1"/>
          </p:cNvPicPr>
          <p:nvPr/>
        </p:nvPicPr>
        <p:blipFill>
          <a:blip r:embed="rId6"/>
          <a:srcRect/>
          <a:stretch>
            <a:fillRect/>
          </a:stretch>
        </p:blipFill>
        <p:spPr bwMode="auto">
          <a:xfrm>
            <a:off x="4929190" y="0"/>
            <a:ext cx="4214810" cy="1859386"/>
          </a:xfrm>
          <a:prstGeom prst="rect">
            <a:avLst/>
          </a:prstGeom>
          <a:noFill/>
          <a:ln w="9525">
            <a:noFill/>
            <a:miter lim="800000"/>
            <a:headEnd/>
            <a:tailEnd/>
          </a:ln>
          <a:effectLst/>
        </p:spPr>
      </p:pic>
      <p:sp>
        <p:nvSpPr>
          <p:cNvPr id="12" name="11 Oval"/>
          <p:cNvSpPr/>
          <p:nvPr/>
        </p:nvSpPr>
        <p:spPr>
          <a:xfrm rot="20605509">
            <a:off x="830576" y="155894"/>
            <a:ext cx="4193513" cy="295058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smtClean="0">
                <a:solidFill>
                  <a:schemeClr val="bg1">
                    <a:lumMod val="65000"/>
                    <a:lumOff val="35000"/>
                  </a:schemeClr>
                </a:solidFill>
                <a:latin typeface="Baskerville Old Face" pitchFamily="18" charset="0"/>
              </a:rPr>
              <a:t>Electronics</a:t>
            </a:r>
            <a:r>
              <a:rPr lang="tr-TR" dirty="0" smtClean="0">
                <a:solidFill>
                  <a:schemeClr val="bg1">
                    <a:lumMod val="65000"/>
                    <a:lumOff val="35000"/>
                  </a:schemeClr>
                </a:solidFill>
                <a:latin typeface="Baskerville Old Face" pitchFamily="18" charset="0"/>
              </a:rPr>
              <a:t> </a:t>
            </a:r>
            <a:r>
              <a:rPr lang="tr-TR" dirty="0" err="1" smtClean="0">
                <a:solidFill>
                  <a:schemeClr val="bg1">
                    <a:lumMod val="65000"/>
                    <a:lumOff val="35000"/>
                  </a:schemeClr>
                </a:solidFill>
                <a:latin typeface="Baskerville Old Face" pitchFamily="18" charset="0"/>
              </a:rPr>
              <a:t>and</a:t>
            </a:r>
            <a:r>
              <a:rPr lang="tr-TR" dirty="0" smtClean="0">
                <a:solidFill>
                  <a:schemeClr val="bg1">
                    <a:lumMod val="65000"/>
                    <a:lumOff val="35000"/>
                  </a:schemeClr>
                </a:solidFill>
                <a:latin typeface="Baskerville Old Face" pitchFamily="18" charset="0"/>
              </a:rPr>
              <a:t> </a:t>
            </a:r>
            <a:r>
              <a:rPr lang="tr-TR" dirty="0" err="1" smtClean="0">
                <a:solidFill>
                  <a:schemeClr val="bg1">
                    <a:lumMod val="65000"/>
                    <a:lumOff val="35000"/>
                  </a:schemeClr>
                </a:solidFill>
                <a:latin typeface="Baskerville Old Face" pitchFamily="18" charset="0"/>
              </a:rPr>
              <a:t>Robotics</a:t>
            </a:r>
            <a:r>
              <a:rPr lang="tr-TR" dirty="0" smtClean="0">
                <a:solidFill>
                  <a:schemeClr val="bg1">
                    <a:lumMod val="65000"/>
                    <a:lumOff val="35000"/>
                  </a:schemeClr>
                </a:solidFill>
                <a:latin typeface="Baskerville Old Face" pitchFamily="18" charset="0"/>
              </a:rPr>
              <a:t> </a:t>
            </a:r>
            <a:r>
              <a:rPr lang="tr-TR" dirty="0" err="1" smtClean="0">
                <a:solidFill>
                  <a:schemeClr val="bg1">
                    <a:lumMod val="65000"/>
                    <a:lumOff val="35000"/>
                  </a:schemeClr>
                </a:solidFill>
                <a:latin typeface="Baskerville Old Face" pitchFamily="18" charset="0"/>
              </a:rPr>
              <a:t>Club</a:t>
            </a:r>
            <a:r>
              <a:rPr lang="tr-TR" dirty="0" smtClean="0">
                <a:solidFill>
                  <a:schemeClr val="bg1">
                    <a:lumMod val="65000"/>
                    <a:lumOff val="35000"/>
                  </a:schemeClr>
                </a:solidFill>
                <a:latin typeface="Baskerville Old Face" pitchFamily="18" charset="0"/>
              </a:rPr>
              <a:t> </a:t>
            </a:r>
            <a:r>
              <a:rPr lang="tr-TR" dirty="0" err="1" smtClean="0">
                <a:solidFill>
                  <a:schemeClr val="bg1">
                    <a:lumMod val="65000"/>
                    <a:lumOff val="35000"/>
                  </a:schemeClr>
                </a:solidFill>
                <a:latin typeface="Baskerville Old Face" pitchFamily="18" charset="0"/>
              </a:rPr>
              <a:t>awarded</a:t>
            </a:r>
            <a:r>
              <a:rPr lang="tr-TR" dirty="0" smtClean="0">
                <a:solidFill>
                  <a:schemeClr val="bg1">
                    <a:lumMod val="65000"/>
                    <a:lumOff val="35000"/>
                  </a:schemeClr>
                </a:solidFill>
                <a:latin typeface="Baskerville Old Face" pitchFamily="18" charset="0"/>
              </a:rPr>
              <a:t> </a:t>
            </a:r>
          </a:p>
          <a:p>
            <a:pPr algn="ctr"/>
            <a:r>
              <a:rPr lang="tr-TR" dirty="0" smtClean="0">
                <a:solidFill>
                  <a:schemeClr val="bg1">
                    <a:lumMod val="65000"/>
                    <a:lumOff val="35000"/>
                  </a:schemeClr>
                </a:solidFill>
                <a:latin typeface="Baskerville Old Face" pitchFamily="18" charset="0"/>
              </a:rPr>
              <a:t>“</a:t>
            </a:r>
            <a:r>
              <a:rPr lang="tr-TR" dirty="0" err="1" smtClean="0">
                <a:solidFill>
                  <a:schemeClr val="bg1">
                    <a:lumMod val="65000"/>
                    <a:lumOff val="35000"/>
                  </a:schemeClr>
                </a:solidFill>
                <a:latin typeface="Baskerville Old Face" pitchFamily="18" charset="0"/>
              </a:rPr>
              <a:t>The</a:t>
            </a:r>
            <a:r>
              <a:rPr lang="tr-TR" dirty="0" smtClean="0">
                <a:solidFill>
                  <a:schemeClr val="bg1">
                    <a:lumMod val="65000"/>
                    <a:lumOff val="35000"/>
                  </a:schemeClr>
                </a:solidFill>
                <a:latin typeface="Baskerville Old Face" pitchFamily="18" charset="0"/>
              </a:rPr>
              <a:t> </a:t>
            </a:r>
            <a:r>
              <a:rPr lang="tr-TR" dirty="0" err="1" smtClean="0">
                <a:solidFill>
                  <a:schemeClr val="bg1">
                    <a:lumMod val="65000"/>
                    <a:lumOff val="35000"/>
                  </a:schemeClr>
                </a:solidFill>
                <a:latin typeface="Baskerville Old Face" pitchFamily="18" charset="0"/>
              </a:rPr>
              <a:t>visual</a:t>
            </a:r>
            <a:r>
              <a:rPr lang="tr-TR" dirty="0" smtClean="0">
                <a:solidFill>
                  <a:schemeClr val="bg1">
                    <a:lumMod val="65000"/>
                    <a:lumOff val="35000"/>
                  </a:schemeClr>
                </a:solidFill>
                <a:latin typeface="Baskerville Old Face" pitchFamily="18" charset="0"/>
              </a:rPr>
              <a:t> </a:t>
            </a:r>
            <a:r>
              <a:rPr lang="tr-TR" dirty="0" err="1" smtClean="0">
                <a:solidFill>
                  <a:schemeClr val="bg1">
                    <a:lumMod val="65000"/>
                    <a:lumOff val="35000"/>
                  </a:schemeClr>
                </a:solidFill>
                <a:latin typeface="Baskerville Old Face" pitchFamily="18" charset="0"/>
              </a:rPr>
              <a:t>design</a:t>
            </a:r>
            <a:r>
              <a:rPr lang="tr-TR" dirty="0" smtClean="0">
                <a:solidFill>
                  <a:schemeClr val="bg1">
                    <a:lumMod val="65000"/>
                    <a:lumOff val="35000"/>
                  </a:schemeClr>
                </a:solidFill>
                <a:latin typeface="Baskerville Old Face" pitchFamily="18" charset="0"/>
              </a:rPr>
              <a:t> </a:t>
            </a:r>
            <a:r>
              <a:rPr lang="tr-TR" dirty="0" err="1" smtClean="0">
                <a:solidFill>
                  <a:schemeClr val="bg1">
                    <a:lumMod val="65000"/>
                    <a:lumOff val="35000"/>
                  </a:schemeClr>
                </a:solidFill>
                <a:latin typeface="Baskerville Old Face" pitchFamily="18" charset="0"/>
              </a:rPr>
              <a:t>award</a:t>
            </a:r>
            <a:r>
              <a:rPr lang="tr-TR" dirty="0" smtClean="0">
                <a:solidFill>
                  <a:schemeClr val="bg1">
                    <a:lumMod val="65000"/>
                    <a:lumOff val="35000"/>
                  </a:schemeClr>
                </a:solidFill>
                <a:latin typeface="Baskerville Old Face" pitchFamily="18" charset="0"/>
              </a:rPr>
              <a:t>”</a:t>
            </a:r>
          </a:p>
          <a:p>
            <a:pPr algn="ctr"/>
            <a:r>
              <a:rPr lang="tr-TR" dirty="0" smtClean="0">
                <a:solidFill>
                  <a:schemeClr val="bg1">
                    <a:lumMod val="65000"/>
                    <a:lumOff val="35000"/>
                  </a:schemeClr>
                </a:solidFill>
                <a:latin typeface="Baskerville Old Face" pitchFamily="18" charset="0"/>
              </a:rPr>
              <a:t> </a:t>
            </a:r>
            <a:r>
              <a:rPr lang="tr-TR" dirty="0" err="1" smtClean="0">
                <a:solidFill>
                  <a:schemeClr val="bg1">
                    <a:lumMod val="65000"/>
                    <a:lumOff val="35000"/>
                  </a:schemeClr>
                </a:solidFill>
                <a:latin typeface="Baskerville Old Face" pitchFamily="18" charset="0"/>
              </a:rPr>
              <a:t>for</a:t>
            </a:r>
            <a:r>
              <a:rPr lang="tr-TR" dirty="0" smtClean="0">
                <a:solidFill>
                  <a:schemeClr val="bg1">
                    <a:lumMod val="65000"/>
                    <a:lumOff val="35000"/>
                  </a:schemeClr>
                </a:solidFill>
                <a:latin typeface="Baskerville Old Face" pitchFamily="18" charset="0"/>
              </a:rPr>
              <a:t> </a:t>
            </a:r>
            <a:r>
              <a:rPr lang="tr-TR" dirty="0" err="1" smtClean="0">
                <a:solidFill>
                  <a:schemeClr val="bg1">
                    <a:lumMod val="65000"/>
                    <a:lumOff val="35000"/>
                  </a:schemeClr>
                </a:solidFill>
                <a:latin typeface="Baskerville Old Face" pitchFamily="18" charset="0"/>
              </a:rPr>
              <a:t>the</a:t>
            </a:r>
            <a:r>
              <a:rPr lang="tr-TR" dirty="0" smtClean="0">
                <a:solidFill>
                  <a:schemeClr val="bg1">
                    <a:lumMod val="65000"/>
                    <a:lumOff val="35000"/>
                  </a:schemeClr>
                </a:solidFill>
                <a:latin typeface="Baskerville Old Face" pitchFamily="18" charset="0"/>
              </a:rPr>
              <a:t> </a:t>
            </a:r>
            <a:r>
              <a:rPr lang="tr-TR" dirty="0" err="1" smtClean="0">
                <a:solidFill>
                  <a:schemeClr val="bg1">
                    <a:lumMod val="65000"/>
                    <a:lumOff val="35000"/>
                  </a:schemeClr>
                </a:solidFill>
                <a:latin typeface="Baskerville Old Face" pitchFamily="18" charset="0"/>
              </a:rPr>
              <a:t>Efficiency</a:t>
            </a:r>
            <a:r>
              <a:rPr lang="tr-TR" dirty="0" smtClean="0">
                <a:solidFill>
                  <a:schemeClr val="bg1">
                    <a:lumMod val="65000"/>
                    <a:lumOff val="35000"/>
                  </a:schemeClr>
                </a:solidFill>
                <a:latin typeface="Baskerville Old Face" pitchFamily="18" charset="0"/>
              </a:rPr>
              <a:t> </a:t>
            </a:r>
            <a:r>
              <a:rPr lang="tr-TR" dirty="0" err="1" smtClean="0">
                <a:solidFill>
                  <a:schemeClr val="bg1">
                    <a:lumMod val="65000"/>
                    <a:lumOff val="35000"/>
                  </a:schemeClr>
                </a:solidFill>
                <a:latin typeface="Baskerville Old Face" pitchFamily="18" charset="0"/>
              </a:rPr>
              <a:t>Challenge</a:t>
            </a:r>
            <a:r>
              <a:rPr lang="tr-TR" dirty="0" smtClean="0">
                <a:solidFill>
                  <a:schemeClr val="bg1">
                    <a:lumMod val="65000"/>
                    <a:lumOff val="35000"/>
                  </a:schemeClr>
                </a:solidFill>
                <a:latin typeface="Baskerville Old Face" pitchFamily="18" charset="0"/>
              </a:rPr>
              <a:t> </a:t>
            </a:r>
            <a:r>
              <a:rPr lang="tr-TR" dirty="0" err="1" smtClean="0">
                <a:solidFill>
                  <a:schemeClr val="bg1">
                    <a:lumMod val="65000"/>
                    <a:lumOff val="35000"/>
                  </a:schemeClr>
                </a:solidFill>
                <a:latin typeface="Baskerville Old Face" pitchFamily="18" charset="0"/>
              </a:rPr>
              <a:t>Electric</a:t>
            </a:r>
            <a:r>
              <a:rPr lang="tr-TR" dirty="0" smtClean="0">
                <a:solidFill>
                  <a:schemeClr val="bg1">
                    <a:lumMod val="65000"/>
                    <a:lumOff val="35000"/>
                  </a:schemeClr>
                </a:solidFill>
                <a:latin typeface="Baskerville Old Face" pitchFamily="18" charset="0"/>
              </a:rPr>
              <a:t> </a:t>
            </a:r>
            <a:r>
              <a:rPr lang="tr-TR" dirty="0" err="1" smtClean="0">
                <a:solidFill>
                  <a:schemeClr val="bg1">
                    <a:lumMod val="65000"/>
                    <a:lumOff val="35000"/>
                  </a:schemeClr>
                </a:solidFill>
                <a:latin typeface="Baskerville Old Face" pitchFamily="18" charset="0"/>
              </a:rPr>
              <a:t>Vehicle</a:t>
            </a:r>
            <a:endParaRPr lang="tr-TR" dirty="0" smtClean="0">
              <a:solidFill>
                <a:schemeClr val="bg1">
                  <a:lumMod val="65000"/>
                  <a:lumOff val="35000"/>
                </a:schemeClr>
              </a:solidFill>
              <a:latin typeface="Baskerville Old Face" pitchFamily="18" charset="0"/>
            </a:endParaRPr>
          </a:p>
          <a:p>
            <a:pPr algn="ctr"/>
            <a:r>
              <a:rPr lang="tr-TR" dirty="0" err="1" smtClean="0">
                <a:solidFill>
                  <a:schemeClr val="bg1">
                    <a:lumMod val="65000"/>
                    <a:lumOff val="35000"/>
                  </a:schemeClr>
                </a:solidFill>
                <a:latin typeface="Baskerville Old Face" pitchFamily="18" charset="0"/>
              </a:rPr>
              <a:t>By</a:t>
            </a:r>
            <a:r>
              <a:rPr lang="tr-TR" dirty="0" smtClean="0">
                <a:solidFill>
                  <a:schemeClr val="bg1">
                    <a:lumMod val="65000"/>
                    <a:lumOff val="35000"/>
                  </a:schemeClr>
                </a:solidFill>
                <a:latin typeface="Baskerville Old Face" pitchFamily="18" charset="0"/>
              </a:rPr>
              <a:t> </a:t>
            </a:r>
            <a:r>
              <a:rPr lang="tr-TR" dirty="0" err="1" smtClean="0">
                <a:solidFill>
                  <a:schemeClr val="bg1">
                    <a:lumMod val="65000"/>
                    <a:lumOff val="35000"/>
                  </a:schemeClr>
                </a:solidFill>
                <a:latin typeface="Baskerville Old Face" pitchFamily="18" charset="0"/>
              </a:rPr>
              <a:t>The</a:t>
            </a:r>
            <a:r>
              <a:rPr lang="tr-TR" dirty="0" smtClean="0">
                <a:solidFill>
                  <a:schemeClr val="bg1">
                    <a:lumMod val="65000"/>
                    <a:lumOff val="35000"/>
                  </a:schemeClr>
                </a:solidFill>
                <a:latin typeface="Baskerville Old Face" pitchFamily="18" charset="0"/>
              </a:rPr>
              <a:t> </a:t>
            </a:r>
            <a:r>
              <a:rPr lang="tr-TR" dirty="0" err="1" smtClean="0">
                <a:solidFill>
                  <a:schemeClr val="bg1">
                    <a:lumMod val="65000"/>
                    <a:lumOff val="35000"/>
                  </a:schemeClr>
                </a:solidFill>
                <a:latin typeface="Baskerville Old Face" pitchFamily="18" charset="0"/>
              </a:rPr>
              <a:t>Scientific</a:t>
            </a:r>
            <a:r>
              <a:rPr lang="tr-TR" dirty="0" smtClean="0">
                <a:solidFill>
                  <a:schemeClr val="bg1">
                    <a:lumMod val="65000"/>
                    <a:lumOff val="35000"/>
                  </a:schemeClr>
                </a:solidFill>
                <a:latin typeface="Baskerville Old Face" pitchFamily="18" charset="0"/>
              </a:rPr>
              <a:t> </a:t>
            </a:r>
            <a:r>
              <a:rPr lang="tr-TR" dirty="0" err="1" smtClean="0">
                <a:solidFill>
                  <a:schemeClr val="bg1">
                    <a:lumMod val="65000"/>
                    <a:lumOff val="35000"/>
                  </a:schemeClr>
                </a:solidFill>
                <a:latin typeface="Baskerville Old Face" pitchFamily="18" charset="0"/>
              </a:rPr>
              <a:t>and</a:t>
            </a:r>
            <a:r>
              <a:rPr lang="tr-TR" dirty="0" smtClean="0">
                <a:solidFill>
                  <a:schemeClr val="bg1">
                    <a:lumMod val="65000"/>
                    <a:lumOff val="35000"/>
                  </a:schemeClr>
                </a:solidFill>
                <a:latin typeface="Baskerville Old Face" pitchFamily="18" charset="0"/>
              </a:rPr>
              <a:t> </a:t>
            </a:r>
            <a:r>
              <a:rPr lang="tr-TR" dirty="0" err="1" smtClean="0">
                <a:solidFill>
                  <a:schemeClr val="bg1">
                    <a:lumMod val="65000"/>
                    <a:lumOff val="35000"/>
                  </a:schemeClr>
                </a:solidFill>
                <a:latin typeface="Baskerville Old Face" pitchFamily="18" charset="0"/>
              </a:rPr>
              <a:t>Technological</a:t>
            </a:r>
            <a:r>
              <a:rPr lang="tr-TR" dirty="0" smtClean="0">
                <a:solidFill>
                  <a:schemeClr val="bg1">
                    <a:lumMod val="65000"/>
                    <a:lumOff val="35000"/>
                  </a:schemeClr>
                </a:solidFill>
                <a:latin typeface="Baskerville Old Face" pitchFamily="18" charset="0"/>
              </a:rPr>
              <a:t> </a:t>
            </a:r>
            <a:r>
              <a:rPr lang="tr-TR" dirty="0" err="1" smtClean="0">
                <a:solidFill>
                  <a:schemeClr val="bg1">
                    <a:lumMod val="65000"/>
                    <a:lumOff val="35000"/>
                  </a:schemeClr>
                </a:solidFill>
                <a:latin typeface="Baskerville Old Face" pitchFamily="18" charset="0"/>
              </a:rPr>
              <a:t>Research</a:t>
            </a:r>
            <a:r>
              <a:rPr lang="tr-TR" dirty="0" smtClean="0">
                <a:solidFill>
                  <a:schemeClr val="bg1">
                    <a:lumMod val="65000"/>
                    <a:lumOff val="35000"/>
                  </a:schemeClr>
                </a:solidFill>
                <a:latin typeface="Baskerville Old Face" pitchFamily="18" charset="0"/>
              </a:rPr>
              <a:t> </a:t>
            </a:r>
            <a:r>
              <a:rPr lang="tr-TR" dirty="0" err="1" smtClean="0">
                <a:solidFill>
                  <a:schemeClr val="bg1">
                    <a:lumMod val="65000"/>
                    <a:lumOff val="35000"/>
                  </a:schemeClr>
                </a:solidFill>
                <a:latin typeface="Baskerville Old Face" pitchFamily="18" charset="0"/>
              </a:rPr>
              <a:t>Council</a:t>
            </a:r>
            <a:r>
              <a:rPr lang="tr-TR" dirty="0" smtClean="0">
                <a:solidFill>
                  <a:schemeClr val="bg1">
                    <a:lumMod val="65000"/>
                    <a:lumOff val="35000"/>
                  </a:schemeClr>
                </a:solidFill>
                <a:latin typeface="Baskerville Old Face" pitchFamily="18" charset="0"/>
              </a:rPr>
              <a:t> of TURKEY  </a:t>
            </a:r>
            <a:endParaRPr lang="en-US" dirty="0">
              <a:solidFill>
                <a:schemeClr val="bg1">
                  <a:lumMod val="65000"/>
                  <a:lumOff val="35000"/>
                </a:schemeClr>
              </a:solidFill>
              <a:latin typeface="Baskerville Old Face"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rot="16200000">
            <a:off x="-2007307" y="2435911"/>
            <a:ext cx="5214943" cy="1200329"/>
          </a:xfrm>
          <a:prstGeom prst="rect">
            <a:avLst/>
          </a:prstGeom>
          <a:noFill/>
        </p:spPr>
        <p:txBody>
          <a:bodyPr wrap="square" rtlCol="0">
            <a:spAutoFit/>
          </a:bodyPr>
          <a:lstStyle/>
          <a:p>
            <a:pPr algn="ctr"/>
            <a:r>
              <a:rPr lang="tr-TR" sz="7200" dirty="0" err="1" smtClean="0">
                <a:latin typeface="Brush Script MT" pitchFamily="66" charset="0"/>
              </a:rPr>
              <a:t>Research</a:t>
            </a:r>
            <a:endParaRPr lang="en-US" sz="7200" dirty="0">
              <a:latin typeface="Brush Script MT" pitchFamily="66" charset="0"/>
            </a:endParaRPr>
          </a:p>
        </p:txBody>
      </p:sp>
      <p:pic>
        <p:nvPicPr>
          <p:cNvPr id="1027" name="Picture 3" descr="C:\Users\user\Desktop\gaun-un-onur-odulu-cumhurbaskani-erdogan-dan-11622890_o.jpg"/>
          <p:cNvPicPr>
            <a:picLocks noGrp="1" noChangeAspect="1" noChangeArrowheads="1"/>
          </p:cNvPicPr>
          <p:nvPr>
            <p:ph idx="1"/>
          </p:nvPr>
        </p:nvPicPr>
        <p:blipFill>
          <a:blip r:embed="rId2"/>
          <a:srcRect/>
          <a:stretch>
            <a:fillRect/>
          </a:stretch>
        </p:blipFill>
        <p:spPr bwMode="auto">
          <a:xfrm>
            <a:off x="1357290" y="0"/>
            <a:ext cx="3786214" cy="3366181"/>
          </a:xfrm>
          <a:prstGeom prst="rect">
            <a:avLst/>
          </a:prstGeom>
          <a:noFill/>
        </p:spPr>
      </p:pic>
      <p:pic>
        <p:nvPicPr>
          <p:cNvPr id="7" name="Picture 2" descr="C:\Users\aysel\AppData\Local\Temp\Rar$DIa0.215\DSC0146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15008" y="285728"/>
            <a:ext cx="3240000" cy="1945761"/>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3" descr="C:\Users\aysel\AppData\Local\Temp\Rar$DIa0.274\DSC01480.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85720" y="4572008"/>
            <a:ext cx="2700000" cy="18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5" descr="C:\Users\aysel\AppData\Local\Temp\Rar$DIa0.447\DSC01314.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643306" y="4786322"/>
            <a:ext cx="1493370" cy="1945761"/>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12 Dikdörtgen"/>
          <p:cNvSpPr/>
          <p:nvPr/>
        </p:nvSpPr>
        <p:spPr>
          <a:xfrm>
            <a:off x="5143504" y="2786058"/>
            <a:ext cx="4572000" cy="3216778"/>
          </a:xfrm>
          <a:prstGeom prst="rect">
            <a:avLst/>
          </a:prstGeom>
        </p:spPr>
        <p:txBody>
          <a:bodyPr>
            <a:spAutoFit/>
          </a:bodyPr>
          <a:lstStyle/>
          <a:p>
            <a:pPr marL="285750" indent="-285750">
              <a:buFont typeface="Arial" pitchFamily="34" charset="0"/>
              <a:buChar char="•"/>
            </a:pPr>
            <a:r>
              <a:rPr lang="tr-TR" dirty="0" err="1" smtClean="0">
                <a:latin typeface="Book Antiqua" panose="02040602050305030304" pitchFamily="18" charset="0"/>
                <a:ea typeface="Calibri" panose="020F0502020204030204" pitchFamily="34" charset="0"/>
                <a:cs typeface="Times New Roman" panose="02020603050405020304" pitchFamily="18" charset="0"/>
              </a:rPr>
              <a:t>Unit</a:t>
            </a:r>
            <a:r>
              <a:rPr lang="en-US" dirty="0" smtClean="0">
                <a:latin typeface="Book Antiqua" panose="02040602050305030304" pitchFamily="18" charset="0"/>
                <a:ea typeface="Calibri" panose="020F0502020204030204" pitchFamily="34" charset="0"/>
                <a:cs typeface="Times New Roman" panose="02020603050405020304" pitchFamily="18" charset="0"/>
              </a:rPr>
              <a:t> Operations Laboratory</a:t>
            </a:r>
            <a:endParaRPr lang="tr-TR" dirty="0" smtClean="0">
              <a:latin typeface="Book Antiqua" panose="02040602050305030304" pitchFamily="18" charset="0"/>
              <a:ea typeface="Calibri" panose="020F0502020204030204" pitchFamily="34" charset="0"/>
              <a:cs typeface="Times New Roman" panose="02020603050405020304" pitchFamily="18" charset="0"/>
            </a:endParaRPr>
          </a:p>
          <a:p>
            <a:pPr marL="285750" lvl="0" indent="-285750">
              <a:buFont typeface="Arial" pitchFamily="34" charset="0"/>
              <a:buChar char="•"/>
            </a:pPr>
            <a:r>
              <a:rPr lang="en-US" dirty="0" smtClean="0">
                <a:latin typeface="Book Antiqua" panose="02040602050305030304" pitchFamily="18" charset="0"/>
                <a:ea typeface="Calibri" panose="020F0502020204030204" pitchFamily="34" charset="0"/>
                <a:cs typeface="Times New Roman" panose="02020603050405020304" pitchFamily="18" charset="0"/>
              </a:rPr>
              <a:t>Biotechnology  Laboratory</a:t>
            </a:r>
            <a:endParaRPr lang="tr-TR" dirty="0" smtClean="0">
              <a:latin typeface="Book Antiqua" panose="02040602050305030304" pitchFamily="18" charset="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itchFamily="34" charset="0"/>
              <a:buChar char="•"/>
            </a:pPr>
            <a:r>
              <a:rPr lang="en-US" dirty="0" smtClean="0">
                <a:latin typeface="Book Antiqua" panose="02040602050305030304" pitchFamily="18" charset="0"/>
                <a:ea typeface="Calibri" panose="020F0502020204030204" pitchFamily="34" charset="0"/>
                <a:cs typeface="Times New Roman" panose="02020603050405020304" pitchFamily="18" charset="0"/>
              </a:rPr>
              <a:t>Quality Control Laboratory</a:t>
            </a:r>
            <a:endParaRPr lang="tr-TR" dirty="0" smtClean="0">
              <a:latin typeface="Book Antiqua" panose="02040602050305030304" pitchFamily="18" charset="0"/>
              <a:ea typeface="Calibri" panose="020F0502020204030204" pitchFamily="34" charset="0"/>
              <a:cs typeface="Times New Roman" panose="02020603050405020304" pitchFamily="18" charset="0"/>
            </a:endParaRPr>
          </a:p>
          <a:p>
            <a:pPr marL="285750" indent="-285750">
              <a:lnSpc>
                <a:spcPct val="107000"/>
              </a:lnSpc>
              <a:buFont typeface="Arial" pitchFamily="34" charset="0"/>
              <a:buChar char="•"/>
            </a:pPr>
            <a:r>
              <a:rPr lang="en-US" dirty="0" smtClean="0">
                <a:latin typeface="Book Antiqua" panose="02040602050305030304" pitchFamily="18" charset="0"/>
                <a:ea typeface="Calibri" panose="020F0502020204030204" pitchFamily="34" charset="0"/>
                <a:cs typeface="Times New Roman" panose="02020603050405020304" pitchFamily="18" charset="0"/>
              </a:rPr>
              <a:t>Sensory Analysis Laboratory</a:t>
            </a:r>
            <a:endParaRPr lang="tr-TR" dirty="0" smtClean="0">
              <a:latin typeface="Book Antiqua" panose="02040602050305030304" pitchFamily="18" charset="0"/>
              <a:ea typeface="Calibri" panose="020F0502020204030204" pitchFamily="34" charset="0"/>
              <a:cs typeface="Times New Roman" panose="02020603050405020304" pitchFamily="18" charset="0"/>
            </a:endParaRPr>
          </a:p>
          <a:p>
            <a:pPr marL="285750" indent="-285750">
              <a:buFont typeface="Arial" pitchFamily="34" charset="0"/>
              <a:buChar char="•"/>
            </a:pPr>
            <a:r>
              <a:rPr lang="en-US" dirty="0" smtClean="0">
                <a:latin typeface="Book Antiqua" panose="02040602050305030304" pitchFamily="18" charset="0"/>
                <a:ea typeface="Calibri" panose="020F0502020204030204" pitchFamily="34" charset="0"/>
                <a:cs typeface="Times New Roman" panose="02020603050405020304" pitchFamily="18" charset="0"/>
              </a:rPr>
              <a:t>Research Laboratories</a:t>
            </a:r>
            <a:r>
              <a:rPr lang="tr-TR" dirty="0" smtClean="0">
                <a:latin typeface="Book Antiqua" panose="02040602050305030304" pitchFamily="18" charset="0"/>
                <a:ea typeface="Calibri" panose="020F0502020204030204" pitchFamily="34" charset="0"/>
                <a:cs typeface="Times New Roman" panose="02020603050405020304" pitchFamily="18" charset="0"/>
              </a:rPr>
              <a:t>s</a:t>
            </a:r>
          </a:p>
          <a:p>
            <a:pPr marL="285750" indent="-285750">
              <a:buFont typeface="Arial" pitchFamily="34" charset="0"/>
              <a:buChar char="•"/>
            </a:pPr>
            <a:r>
              <a:rPr lang="en-US" dirty="0" smtClean="0">
                <a:latin typeface="Book Antiqua" panose="02040602050305030304" pitchFamily="18" charset="0"/>
                <a:ea typeface="Calibri" panose="020F0502020204030204" pitchFamily="34" charset="0"/>
                <a:cs typeface="Times New Roman" panose="02020603050405020304" pitchFamily="18" charset="0"/>
              </a:rPr>
              <a:t>General Chemistry Laboratory</a:t>
            </a:r>
          </a:p>
          <a:p>
            <a:pPr marL="285750" indent="-285750">
              <a:buFont typeface="Arial" pitchFamily="34" charset="0"/>
              <a:buChar char="•"/>
            </a:pPr>
            <a:r>
              <a:rPr lang="en-US" dirty="0" smtClean="0">
                <a:latin typeface="Book Antiqua" panose="02040602050305030304" pitchFamily="18" charset="0"/>
                <a:ea typeface="Calibri" panose="020F0502020204030204" pitchFamily="34" charset="0"/>
                <a:cs typeface="Times New Roman" panose="02020603050405020304" pitchFamily="18" charset="0"/>
              </a:rPr>
              <a:t>Analytical Chemistry Laboratory</a:t>
            </a:r>
            <a:endParaRPr lang="tr-TR" dirty="0" smtClean="0">
              <a:latin typeface="Book Antiqua" panose="02040602050305030304" pitchFamily="18" charset="0"/>
              <a:ea typeface="Calibri" panose="020F0502020204030204" pitchFamily="34" charset="0"/>
              <a:cs typeface="Times New Roman" panose="02020603050405020304" pitchFamily="18" charset="0"/>
            </a:endParaRPr>
          </a:p>
          <a:p>
            <a:pPr marL="285750" lvl="0" indent="-285750">
              <a:buFont typeface="Arial" pitchFamily="34" charset="0"/>
              <a:buChar char="•"/>
            </a:pPr>
            <a:r>
              <a:rPr lang="tr-TR" dirty="0" smtClean="0">
                <a:latin typeface="Book Antiqua" panose="02040602050305030304" pitchFamily="18" charset="0"/>
                <a:ea typeface="Calibri" panose="020F0502020204030204" pitchFamily="34" charset="0"/>
                <a:cs typeface="Times New Roman" panose="02020603050405020304" pitchFamily="18" charset="0"/>
              </a:rPr>
              <a:t>M</a:t>
            </a:r>
            <a:r>
              <a:rPr lang="en-US" dirty="0" smtClean="0">
                <a:latin typeface="Book Antiqua" panose="02040602050305030304" pitchFamily="18" charset="0"/>
                <a:ea typeface="Calibri" panose="020F0502020204030204" pitchFamily="34" charset="0"/>
                <a:cs typeface="Times New Roman" panose="02020603050405020304" pitchFamily="18" charset="0"/>
              </a:rPr>
              <a:t>microbiology Laboratory</a:t>
            </a:r>
            <a:r>
              <a:rPr lang="tr-TR" dirty="0" smtClean="0">
                <a:latin typeface="Book Antiqua" panose="02040602050305030304" pitchFamily="18" charset="0"/>
                <a:ea typeface="Calibri" panose="020F0502020204030204" pitchFamily="34" charset="0"/>
                <a:cs typeface="Times New Roman" panose="02020603050405020304" pitchFamily="18" charset="0"/>
              </a:rPr>
              <a:t>y</a:t>
            </a:r>
          </a:p>
          <a:p>
            <a:pPr marL="285750" indent="-285750">
              <a:lnSpc>
                <a:spcPct val="107000"/>
              </a:lnSpc>
              <a:buFont typeface="Arial" pitchFamily="34" charset="0"/>
              <a:buChar char="•"/>
            </a:pPr>
            <a:r>
              <a:rPr lang="en-US" dirty="0" smtClean="0">
                <a:latin typeface="Book Antiqua" panose="02040602050305030304" pitchFamily="18" charset="0"/>
                <a:ea typeface="Calibri" panose="020F0502020204030204" pitchFamily="34" charset="0"/>
                <a:cs typeface="Times New Roman" panose="02020603050405020304" pitchFamily="18" charset="0"/>
              </a:rPr>
              <a:t>Instrument</a:t>
            </a:r>
            <a:r>
              <a:rPr lang="tr-TR" dirty="0" smtClean="0">
                <a:latin typeface="Book Antiqua" panose="02040602050305030304" pitchFamily="18" charset="0"/>
                <a:ea typeface="Calibri" panose="020F0502020204030204" pitchFamily="34" charset="0"/>
                <a:cs typeface="Times New Roman" panose="02020603050405020304" pitchFamily="18" charset="0"/>
              </a:rPr>
              <a:t>al</a:t>
            </a:r>
            <a:r>
              <a:rPr lang="en-US" dirty="0" smtClean="0">
                <a:latin typeface="Book Antiqua" panose="02040602050305030304" pitchFamily="18" charset="0"/>
                <a:ea typeface="Calibri" panose="020F0502020204030204" pitchFamily="34" charset="0"/>
                <a:cs typeface="Times New Roman" panose="02020603050405020304" pitchFamily="18" charset="0"/>
              </a:rPr>
              <a:t> Analysis Laboratory</a:t>
            </a:r>
            <a:endParaRPr lang="tr-TR" dirty="0" smtClean="0">
              <a:latin typeface="Book Antiqua" panose="02040602050305030304" pitchFamily="18" charset="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itchFamily="34" charset="0"/>
              <a:buChar char="•"/>
            </a:pPr>
            <a:r>
              <a:rPr lang="en-US" dirty="0" smtClean="0">
                <a:latin typeface="Book Antiqua" panose="02040602050305030304" pitchFamily="18" charset="0"/>
                <a:ea typeface="Calibri" panose="020F0502020204030204" pitchFamily="34" charset="0"/>
                <a:cs typeface="Times New Roman" panose="02020603050405020304" pitchFamily="18" charset="0"/>
              </a:rPr>
              <a:t>Food Chemistry Laboratory</a:t>
            </a:r>
          </a:p>
          <a:p>
            <a:pPr marL="285750" indent="-285750">
              <a:buFont typeface="Arial" pitchFamily="34" charset="0"/>
              <a:buChar char="•"/>
            </a:pPr>
            <a:endParaRPr lang="tr-TR" dirty="0">
              <a:latin typeface="Book Antiqua" panose="02040602050305030304" pitchFamily="18" charset="0"/>
              <a:ea typeface="Calibri" panose="020F0502020204030204" pitchFamily="34" charset="0"/>
              <a:cs typeface="Times New Roman" panose="02020603050405020304" pitchFamily="18" charset="0"/>
            </a:endParaRPr>
          </a:p>
        </p:txBody>
      </p:sp>
      <p:sp>
        <p:nvSpPr>
          <p:cNvPr id="14" name="13 Dikdörtgen"/>
          <p:cNvSpPr/>
          <p:nvPr/>
        </p:nvSpPr>
        <p:spPr>
          <a:xfrm>
            <a:off x="1428728" y="2928934"/>
            <a:ext cx="3429024" cy="461665"/>
          </a:xfrm>
          <a:prstGeom prst="rect">
            <a:avLst/>
          </a:prstGeom>
        </p:spPr>
        <p:txBody>
          <a:bodyPr wrap="square">
            <a:spAutoFit/>
          </a:bodyPr>
          <a:lstStyle/>
          <a:p>
            <a:pPr algn="ctr"/>
            <a:r>
              <a:rPr lang="tr-TR" sz="2400" b="1" dirty="0" smtClean="0">
                <a:latin typeface="Book Antiqua" pitchFamily="18" charset="0"/>
              </a:rPr>
              <a:t> </a:t>
            </a:r>
            <a:endParaRPr lang="tr-TR" sz="2400" b="1" dirty="0">
              <a:latin typeface="Book Antiqua" pitchFamily="18" charset="0"/>
            </a:endParaRPr>
          </a:p>
        </p:txBody>
      </p:sp>
      <p:sp>
        <p:nvSpPr>
          <p:cNvPr id="15" name="14 Oval"/>
          <p:cNvSpPr/>
          <p:nvPr/>
        </p:nvSpPr>
        <p:spPr>
          <a:xfrm rot="650606">
            <a:off x="2151333" y="2985047"/>
            <a:ext cx="3074496" cy="210235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err="1" smtClean="0">
                <a:solidFill>
                  <a:schemeClr val="bg1"/>
                </a:solidFill>
                <a:latin typeface="Book Antiqua" pitchFamily="18" charset="0"/>
              </a:rPr>
              <a:t>Awared</a:t>
            </a:r>
            <a:r>
              <a:rPr lang="tr-TR" b="1" dirty="0" smtClean="0">
                <a:solidFill>
                  <a:schemeClr val="bg1"/>
                </a:solidFill>
                <a:latin typeface="Book Antiqua" pitchFamily="18" charset="0"/>
              </a:rPr>
              <a:t> as </a:t>
            </a:r>
            <a:r>
              <a:rPr lang="tr-TR" b="1" dirty="0" err="1" smtClean="0">
                <a:solidFill>
                  <a:schemeClr val="bg1"/>
                </a:solidFill>
                <a:latin typeface="Book Antiqua" pitchFamily="18" charset="0"/>
              </a:rPr>
              <a:t>Best</a:t>
            </a:r>
            <a:r>
              <a:rPr lang="tr-TR" b="1" dirty="0" smtClean="0">
                <a:solidFill>
                  <a:schemeClr val="bg1"/>
                </a:solidFill>
                <a:latin typeface="Book Antiqua" pitchFamily="18" charset="0"/>
              </a:rPr>
              <a:t> </a:t>
            </a:r>
            <a:r>
              <a:rPr lang="tr-TR" b="1" dirty="0" err="1" smtClean="0">
                <a:solidFill>
                  <a:schemeClr val="bg1"/>
                </a:solidFill>
                <a:latin typeface="Book Antiqua" pitchFamily="18" charset="0"/>
              </a:rPr>
              <a:t>Young</a:t>
            </a:r>
            <a:r>
              <a:rPr lang="tr-TR" b="1" dirty="0" smtClean="0">
                <a:solidFill>
                  <a:schemeClr val="bg1"/>
                </a:solidFill>
                <a:latin typeface="Book Antiqua" pitchFamily="18" charset="0"/>
              </a:rPr>
              <a:t> </a:t>
            </a:r>
            <a:r>
              <a:rPr lang="tr-TR" b="1" dirty="0" err="1" smtClean="0">
                <a:solidFill>
                  <a:schemeClr val="bg1"/>
                </a:solidFill>
                <a:latin typeface="Book Antiqua" pitchFamily="18" charset="0"/>
              </a:rPr>
              <a:t>Scientist</a:t>
            </a:r>
            <a:r>
              <a:rPr lang="tr-TR" b="1" dirty="0" smtClean="0">
                <a:solidFill>
                  <a:schemeClr val="bg1"/>
                </a:solidFill>
                <a:latin typeface="Book Antiqua" pitchFamily="18" charset="0"/>
              </a:rPr>
              <a:t> </a:t>
            </a:r>
          </a:p>
          <a:p>
            <a:pPr algn="ctr"/>
            <a:r>
              <a:rPr lang="tr-TR" b="1" dirty="0" err="1" smtClean="0">
                <a:solidFill>
                  <a:schemeClr val="bg1"/>
                </a:solidFill>
                <a:latin typeface="Book Antiqua" pitchFamily="18" charset="0"/>
              </a:rPr>
              <a:t>by</a:t>
            </a:r>
            <a:r>
              <a:rPr lang="tr-TR" b="1" dirty="0" smtClean="0">
                <a:solidFill>
                  <a:schemeClr val="bg1"/>
                </a:solidFill>
                <a:latin typeface="Book Antiqua" pitchFamily="18" charset="0"/>
              </a:rPr>
              <a:t> </a:t>
            </a:r>
          </a:p>
          <a:p>
            <a:pPr algn="ctr"/>
            <a:r>
              <a:rPr lang="tr-TR" b="1" dirty="0" err="1" smtClean="0">
                <a:solidFill>
                  <a:schemeClr val="bg1"/>
                </a:solidFill>
                <a:latin typeface="Book Antiqua" pitchFamily="18" charset="0"/>
              </a:rPr>
              <a:t>the</a:t>
            </a:r>
            <a:r>
              <a:rPr lang="tr-TR" b="1" dirty="0" smtClean="0">
                <a:solidFill>
                  <a:schemeClr val="bg1"/>
                </a:solidFill>
                <a:latin typeface="Book Antiqua" pitchFamily="18" charset="0"/>
              </a:rPr>
              <a:t> </a:t>
            </a:r>
            <a:r>
              <a:rPr lang="tr-TR" b="1" dirty="0" err="1" smtClean="0">
                <a:solidFill>
                  <a:schemeClr val="bg1"/>
                </a:solidFill>
                <a:latin typeface="Book Antiqua" pitchFamily="18" charset="0"/>
              </a:rPr>
              <a:t>Turkish</a:t>
            </a:r>
            <a:r>
              <a:rPr lang="tr-TR" b="1" dirty="0" smtClean="0">
                <a:solidFill>
                  <a:schemeClr val="bg1"/>
                </a:solidFill>
                <a:latin typeface="Book Antiqua" pitchFamily="18" charset="0"/>
              </a:rPr>
              <a:t> </a:t>
            </a:r>
            <a:r>
              <a:rPr lang="tr-TR" b="1" dirty="0" err="1" smtClean="0">
                <a:solidFill>
                  <a:schemeClr val="bg1"/>
                </a:solidFill>
                <a:latin typeface="Book Antiqua" pitchFamily="18" charset="0"/>
              </a:rPr>
              <a:t>Academy</a:t>
            </a:r>
            <a:r>
              <a:rPr lang="tr-TR" b="1" dirty="0" smtClean="0">
                <a:solidFill>
                  <a:schemeClr val="bg1"/>
                </a:solidFill>
                <a:latin typeface="Book Antiqua" pitchFamily="18" charset="0"/>
              </a:rPr>
              <a:t> of </a:t>
            </a:r>
            <a:r>
              <a:rPr lang="tr-TR" b="1" dirty="0" err="1" smtClean="0">
                <a:solidFill>
                  <a:schemeClr val="bg1"/>
                </a:solidFill>
                <a:latin typeface="Book Antiqua" pitchFamily="18" charset="0"/>
              </a:rPr>
              <a:t>Sciences</a:t>
            </a:r>
            <a:endParaRPr lang="tr-TR" b="1" dirty="0">
              <a:solidFill>
                <a:schemeClr val="bg1"/>
              </a:solidFill>
              <a:latin typeface="Book Antiqua"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357290" y="142852"/>
            <a:ext cx="7600954" cy="6572296"/>
          </a:xfrm>
          <a:prstGeom prst="rect">
            <a:avLst/>
          </a:prstGeom>
          <a:noFill/>
          <a:ln w="9525">
            <a:noFill/>
            <a:miter lim="800000"/>
            <a:headEnd/>
            <a:tailEnd/>
          </a:ln>
          <a:effectLst/>
        </p:spPr>
      </p:pic>
      <p:sp>
        <p:nvSpPr>
          <p:cNvPr id="7" name="6 Metin kutusu"/>
          <p:cNvSpPr txBox="1"/>
          <p:nvPr/>
        </p:nvSpPr>
        <p:spPr>
          <a:xfrm rot="16200000">
            <a:off x="-2533384" y="2967319"/>
            <a:ext cx="6572264" cy="923330"/>
          </a:xfrm>
          <a:prstGeom prst="rect">
            <a:avLst/>
          </a:prstGeom>
          <a:noFill/>
        </p:spPr>
        <p:txBody>
          <a:bodyPr wrap="square" rtlCol="0">
            <a:spAutoFit/>
          </a:bodyPr>
          <a:lstStyle/>
          <a:p>
            <a:pPr algn="ctr"/>
            <a:r>
              <a:rPr lang="en-US" sz="5400" dirty="0" smtClean="0">
                <a:latin typeface="Brush Script MT" pitchFamily="66" charset="0"/>
              </a:rPr>
              <a:t>Accreditation</a:t>
            </a:r>
            <a:endParaRPr lang="en-US" sz="5400" dirty="0">
              <a:latin typeface="Brush Script MT"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l="-12000" r="-12000"/>
          </a:stretch>
        </a:blipFill>
        <a:effectLst/>
      </p:bgPr>
    </p:bg>
    <p:spTree>
      <p:nvGrpSpPr>
        <p:cNvPr id="1" name=""/>
        <p:cNvGrpSpPr/>
        <p:nvPr/>
      </p:nvGrpSpPr>
      <p:grpSpPr>
        <a:xfrm>
          <a:off x="0" y="0"/>
          <a:ext cx="0" cy="0"/>
          <a:chOff x="0" y="0"/>
          <a:chExt cx="0" cy="0"/>
        </a:xfrm>
      </p:grpSpPr>
      <p:pic>
        <p:nvPicPr>
          <p:cNvPr id="8197" name="Picture 5" descr="C:\Users\user\Desktop\indir.png"/>
          <p:cNvPicPr>
            <a:picLocks noChangeAspect="1" noChangeArrowheads="1"/>
          </p:cNvPicPr>
          <p:nvPr/>
        </p:nvPicPr>
        <p:blipFill>
          <a:blip r:embed="rId3"/>
          <a:srcRect/>
          <a:stretch>
            <a:fillRect/>
          </a:stretch>
        </p:blipFill>
        <p:spPr bwMode="auto">
          <a:xfrm>
            <a:off x="0" y="4857750"/>
            <a:ext cx="2286000" cy="2000250"/>
          </a:xfrm>
          <a:prstGeom prst="rect">
            <a:avLst/>
          </a:prstGeom>
          <a:noFill/>
        </p:spPr>
      </p:pic>
      <p:pic>
        <p:nvPicPr>
          <p:cNvPr id="11269" name="Picture 5"/>
          <p:cNvPicPr>
            <a:picLocks noChangeAspect="1" noChangeArrowheads="1"/>
          </p:cNvPicPr>
          <p:nvPr/>
        </p:nvPicPr>
        <p:blipFill>
          <a:blip r:embed="rId4"/>
          <a:srcRect/>
          <a:stretch>
            <a:fillRect/>
          </a:stretch>
        </p:blipFill>
        <p:spPr bwMode="auto">
          <a:xfrm>
            <a:off x="285720" y="142852"/>
            <a:ext cx="4500594" cy="3714776"/>
          </a:xfrm>
          <a:prstGeom prst="rect">
            <a:avLst/>
          </a:prstGeom>
          <a:noFill/>
          <a:ln w="9525">
            <a:noFill/>
            <a:miter lim="800000"/>
            <a:headEnd/>
            <a:tailEnd/>
          </a:ln>
          <a:effectLst/>
        </p:spPr>
      </p:pic>
      <p:sp>
        <p:nvSpPr>
          <p:cNvPr id="11" name="10 Oval"/>
          <p:cNvSpPr/>
          <p:nvPr/>
        </p:nvSpPr>
        <p:spPr>
          <a:xfrm rot="923288">
            <a:off x="4534038" y="-9512"/>
            <a:ext cx="2852273" cy="171451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lumMod val="50000"/>
                    <a:lumOff val="50000"/>
                  </a:schemeClr>
                </a:solidFill>
              </a:rPr>
              <a:t>GAUN is landed on </a:t>
            </a:r>
            <a:r>
              <a:rPr lang="tr-TR" b="1" dirty="0" smtClean="0">
                <a:solidFill>
                  <a:schemeClr val="bg1">
                    <a:lumMod val="50000"/>
                    <a:lumOff val="50000"/>
                  </a:schemeClr>
                </a:solidFill>
              </a:rPr>
              <a:t>890</a:t>
            </a:r>
            <a:r>
              <a:rPr lang="en-US" b="1" baseline="30000" dirty="0" err="1" smtClean="0">
                <a:solidFill>
                  <a:schemeClr val="bg1">
                    <a:lumMod val="50000"/>
                    <a:lumOff val="50000"/>
                  </a:schemeClr>
                </a:solidFill>
              </a:rPr>
              <a:t>th</a:t>
            </a:r>
            <a:r>
              <a:rPr lang="en-US" b="1" baseline="30000" dirty="0" smtClean="0">
                <a:solidFill>
                  <a:schemeClr val="bg1">
                    <a:lumMod val="50000"/>
                    <a:lumOff val="50000"/>
                  </a:schemeClr>
                </a:solidFill>
              </a:rPr>
              <a:t> </a:t>
            </a:r>
            <a:r>
              <a:rPr lang="en-US" b="1" dirty="0" smtClean="0">
                <a:solidFill>
                  <a:schemeClr val="bg1">
                    <a:lumMod val="50000"/>
                    <a:lumOff val="50000"/>
                  </a:schemeClr>
                </a:solidFill>
              </a:rPr>
              <a:t> </a:t>
            </a:r>
            <a:r>
              <a:rPr lang="tr-TR" b="1" dirty="0" smtClean="0">
                <a:solidFill>
                  <a:schemeClr val="bg1">
                    <a:lumMod val="50000"/>
                    <a:lumOff val="50000"/>
                  </a:schemeClr>
                </a:solidFill>
              </a:rPr>
              <a:t>at </a:t>
            </a:r>
            <a:r>
              <a:rPr lang="tr-TR" dirty="0" smtClean="0">
                <a:solidFill>
                  <a:schemeClr val="bg1">
                    <a:lumMod val="50000"/>
                    <a:lumOff val="50000"/>
                  </a:schemeClr>
                </a:solidFill>
              </a:rPr>
              <a:t>U.S. </a:t>
            </a:r>
            <a:r>
              <a:rPr lang="tr-TR" dirty="0" err="1" smtClean="0">
                <a:solidFill>
                  <a:schemeClr val="bg1">
                    <a:lumMod val="50000"/>
                    <a:lumOff val="50000"/>
                  </a:schemeClr>
                </a:solidFill>
              </a:rPr>
              <a:t>News</a:t>
            </a:r>
            <a:r>
              <a:rPr lang="tr-TR" dirty="0" smtClean="0">
                <a:solidFill>
                  <a:schemeClr val="bg1">
                    <a:lumMod val="50000"/>
                    <a:lumOff val="50000"/>
                  </a:schemeClr>
                </a:solidFill>
              </a:rPr>
              <a:t> “BEST GLOBAL UNIVERSITIES” </a:t>
            </a:r>
            <a:r>
              <a:rPr lang="tr-TR" b="1" dirty="0" err="1" smtClean="0">
                <a:solidFill>
                  <a:schemeClr val="bg1">
                    <a:lumMod val="50000"/>
                    <a:lumOff val="50000"/>
                  </a:schemeClr>
                </a:solidFill>
              </a:rPr>
              <a:t>rankings</a:t>
            </a:r>
            <a:r>
              <a:rPr lang="tr-TR" b="1" dirty="0" smtClean="0">
                <a:solidFill>
                  <a:schemeClr val="bg1">
                    <a:lumMod val="50000"/>
                    <a:lumOff val="50000"/>
                  </a:schemeClr>
                </a:solidFill>
              </a:rPr>
              <a:t>!</a:t>
            </a:r>
            <a:endParaRPr lang="tr-TR" dirty="0">
              <a:solidFill>
                <a:schemeClr val="bg1">
                  <a:lumMod val="50000"/>
                  <a:lumOff val="50000"/>
                </a:schemeClr>
              </a:solidFill>
            </a:endParaRPr>
          </a:p>
        </p:txBody>
      </p:sp>
      <p:pic>
        <p:nvPicPr>
          <p:cNvPr id="11270" name="Picture 6"/>
          <p:cNvPicPr>
            <a:picLocks noChangeAspect="1" noChangeArrowheads="1"/>
          </p:cNvPicPr>
          <p:nvPr/>
        </p:nvPicPr>
        <p:blipFill>
          <a:blip r:embed="rId5"/>
          <a:srcRect/>
          <a:stretch>
            <a:fillRect/>
          </a:stretch>
        </p:blipFill>
        <p:spPr bwMode="auto">
          <a:xfrm>
            <a:off x="3929058" y="3143248"/>
            <a:ext cx="4929190" cy="3643314"/>
          </a:xfrm>
          <a:prstGeom prst="rect">
            <a:avLst/>
          </a:prstGeom>
          <a:noFill/>
          <a:ln w="9525">
            <a:noFill/>
            <a:miter lim="800000"/>
            <a:headEnd/>
            <a:tailEnd/>
          </a:ln>
          <a:effectLst/>
        </p:spPr>
      </p:pic>
      <p:sp>
        <p:nvSpPr>
          <p:cNvPr id="8" name="7 Oval"/>
          <p:cNvSpPr/>
          <p:nvPr/>
        </p:nvSpPr>
        <p:spPr>
          <a:xfrm rot="1008253">
            <a:off x="6288630" y="2008904"/>
            <a:ext cx="2445561" cy="143542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lumMod val="65000"/>
                    <a:lumOff val="35000"/>
                  </a:schemeClr>
                </a:solidFill>
              </a:rPr>
              <a:t>GAUN is ranked 15</a:t>
            </a:r>
            <a:r>
              <a:rPr lang="en-US" sz="1400" b="1" baseline="30000" dirty="0" smtClean="0">
                <a:solidFill>
                  <a:schemeClr val="bg1">
                    <a:lumMod val="65000"/>
                    <a:lumOff val="35000"/>
                  </a:schemeClr>
                </a:solidFill>
              </a:rPr>
              <a:t>th</a:t>
            </a:r>
            <a:r>
              <a:rPr lang="en-US" sz="1400" b="1" dirty="0" smtClean="0">
                <a:solidFill>
                  <a:schemeClr val="bg1">
                    <a:lumMod val="65000"/>
                    <a:lumOff val="35000"/>
                  </a:schemeClr>
                </a:solidFill>
              </a:rPr>
              <a:t> at “</a:t>
            </a:r>
            <a:r>
              <a:rPr lang="tr-TR" sz="1400" dirty="0" err="1" smtClean="0">
                <a:solidFill>
                  <a:schemeClr val="bg1">
                    <a:lumMod val="65000"/>
                    <a:lumOff val="35000"/>
                  </a:schemeClr>
                </a:solidFill>
              </a:rPr>
              <a:t>Turkey</a:t>
            </a:r>
            <a:r>
              <a:rPr lang="tr-TR" sz="1400" dirty="0" smtClean="0">
                <a:solidFill>
                  <a:schemeClr val="bg1">
                    <a:lumMod val="65000"/>
                    <a:lumOff val="35000"/>
                  </a:schemeClr>
                </a:solidFill>
              </a:rPr>
              <a:t> </a:t>
            </a:r>
            <a:r>
              <a:rPr lang="tr-TR" sz="1400" dirty="0" err="1" smtClean="0">
                <a:solidFill>
                  <a:schemeClr val="bg1">
                    <a:lumMod val="65000"/>
                    <a:lumOff val="35000"/>
                  </a:schemeClr>
                </a:solidFill>
              </a:rPr>
              <a:t>Entrepreneurial</a:t>
            </a:r>
            <a:r>
              <a:rPr lang="tr-TR" sz="1400" dirty="0" smtClean="0">
                <a:solidFill>
                  <a:schemeClr val="bg1">
                    <a:lumMod val="65000"/>
                    <a:lumOff val="35000"/>
                  </a:schemeClr>
                </a:solidFill>
              </a:rPr>
              <a:t> </a:t>
            </a:r>
            <a:r>
              <a:rPr lang="tr-TR" sz="1400" dirty="0" err="1" smtClean="0">
                <a:solidFill>
                  <a:schemeClr val="bg1">
                    <a:lumMod val="65000"/>
                    <a:lumOff val="35000"/>
                  </a:schemeClr>
                </a:solidFill>
              </a:rPr>
              <a:t>and</a:t>
            </a:r>
            <a:r>
              <a:rPr lang="tr-TR" sz="1400" dirty="0" smtClean="0">
                <a:solidFill>
                  <a:schemeClr val="bg1">
                    <a:lumMod val="65000"/>
                    <a:lumOff val="35000"/>
                  </a:schemeClr>
                </a:solidFill>
              </a:rPr>
              <a:t> </a:t>
            </a:r>
            <a:r>
              <a:rPr lang="tr-TR" sz="1400" dirty="0" err="1" smtClean="0">
                <a:solidFill>
                  <a:schemeClr val="bg1">
                    <a:lumMod val="65000"/>
                    <a:lumOff val="35000"/>
                  </a:schemeClr>
                </a:solidFill>
              </a:rPr>
              <a:t>Innovative</a:t>
            </a:r>
            <a:r>
              <a:rPr lang="tr-TR" sz="1400" dirty="0" smtClean="0">
                <a:solidFill>
                  <a:schemeClr val="bg1">
                    <a:lumMod val="65000"/>
                    <a:lumOff val="35000"/>
                  </a:schemeClr>
                </a:solidFill>
              </a:rPr>
              <a:t> </a:t>
            </a:r>
            <a:r>
              <a:rPr lang="tr-TR" sz="1400" dirty="0" err="1" smtClean="0">
                <a:solidFill>
                  <a:schemeClr val="bg1">
                    <a:lumMod val="65000"/>
                    <a:lumOff val="35000"/>
                  </a:schemeClr>
                </a:solidFill>
              </a:rPr>
              <a:t>University</a:t>
            </a:r>
            <a:r>
              <a:rPr lang="tr-TR" sz="1400" dirty="0" smtClean="0">
                <a:solidFill>
                  <a:schemeClr val="bg1">
                    <a:lumMod val="65000"/>
                    <a:lumOff val="35000"/>
                  </a:schemeClr>
                </a:solidFill>
              </a:rPr>
              <a:t> </a:t>
            </a:r>
            <a:r>
              <a:rPr lang="tr-TR" sz="1400" dirty="0" err="1" smtClean="0">
                <a:solidFill>
                  <a:schemeClr val="bg1">
                    <a:lumMod val="65000"/>
                    <a:lumOff val="35000"/>
                  </a:schemeClr>
                </a:solidFill>
              </a:rPr>
              <a:t>Index</a:t>
            </a:r>
            <a:r>
              <a:rPr lang="tr-TR" sz="1400" dirty="0" smtClean="0">
                <a:solidFill>
                  <a:schemeClr val="bg1">
                    <a:lumMod val="65000"/>
                    <a:lumOff val="35000"/>
                  </a:schemeClr>
                </a:solidFill>
              </a:rPr>
              <a:t>”</a:t>
            </a:r>
            <a:endParaRPr lang="tr-TR" sz="1400" dirty="0">
              <a:solidFill>
                <a:schemeClr val="bg1">
                  <a:lumMod val="65000"/>
                  <a:lumOff val="35000"/>
                </a:schemeClr>
              </a:solidFill>
            </a:endParaRPr>
          </a:p>
        </p:txBody>
      </p:sp>
      <p:sp>
        <p:nvSpPr>
          <p:cNvPr id="8194" name="AutoShape 2" descr="european universities association ile ilgili gÃ¶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8196" name="AutoShape 4" descr="european universities association ile ilgili gÃ¶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user\Desktop\katalog eklemeler\target.png"/>
          <p:cNvPicPr>
            <a:picLocks noChangeAspect="1" noChangeArrowheads="1"/>
          </p:cNvPicPr>
          <p:nvPr/>
        </p:nvPicPr>
        <p:blipFill>
          <a:blip r:embed="rId2"/>
          <a:srcRect/>
          <a:stretch>
            <a:fillRect/>
          </a:stretch>
        </p:blipFill>
        <p:spPr bwMode="auto">
          <a:xfrm>
            <a:off x="4313237" y="2143116"/>
            <a:ext cx="4830763" cy="4714908"/>
          </a:xfrm>
          <a:prstGeom prst="rect">
            <a:avLst/>
          </a:prstGeom>
          <a:noFill/>
        </p:spPr>
      </p:pic>
      <p:pic>
        <p:nvPicPr>
          <p:cNvPr id="12291" name="Picture 3"/>
          <p:cNvPicPr>
            <a:picLocks noChangeAspect="1" noChangeArrowheads="1"/>
          </p:cNvPicPr>
          <p:nvPr/>
        </p:nvPicPr>
        <p:blipFill>
          <a:blip r:embed="rId3"/>
          <a:srcRect/>
          <a:stretch>
            <a:fillRect/>
          </a:stretch>
        </p:blipFill>
        <p:spPr bwMode="auto">
          <a:xfrm>
            <a:off x="1142976" y="2428868"/>
            <a:ext cx="4143404" cy="2286016"/>
          </a:xfrm>
          <a:prstGeom prst="rect">
            <a:avLst/>
          </a:prstGeom>
          <a:noFill/>
          <a:ln w="9525">
            <a:noFill/>
            <a:miter lim="800000"/>
            <a:headEnd/>
            <a:tailEnd/>
          </a:ln>
          <a:effectLst/>
        </p:spPr>
      </p:pic>
      <p:pic>
        <p:nvPicPr>
          <p:cNvPr id="12292" name="Picture 4"/>
          <p:cNvPicPr>
            <a:picLocks noChangeAspect="1" noChangeArrowheads="1"/>
          </p:cNvPicPr>
          <p:nvPr/>
        </p:nvPicPr>
        <p:blipFill>
          <a:blip r:embed="rId4"/>
          <a:srcRect/>
          <a:stretch>
            <a:fillRect/>
          </a:stretch>
        </p:blipFill>
        <p:spPr bwMode="auto">
          <a:xfrm>
            <a:off x="2143108" y="4643446"/>
            <a:ext cx="4143404" cy="1928826"/>
          </a:xfrm>
          <a:prstGeom prst="rect">
            <a:avLst/>
          </a:prstGeom>
          <a:noFill/>
          <a:ln w="9525">
            <a:noFill/>
            <a:miter lim="800000"/>
            <a:headEnd/>
            <a:tailEnd/>
          </a:ln>
          <a:effectLst/>
        </p:spPr>
      </p:pic>
      <p:pic>
        <p:nvPicPr>
          <p:cNvPr id="12293" name="Picture 5"/>
          <p:cNvPicPr>
            <a:picLocks noChangeAspect="1" noChangeArrowheads="1"/>
          </p:cNvPicPr>
          <p:nvPr/>
        </p:nvPicPr>
        <p:blipFill>
          <a:blip r:embed="rId5"/>
          <a:srcRect/>
          <a:stretch>
            <a:fillRect/>
          </a:stretch>
        </p:blipFill>
        <p:spPr bwMode="auto">
          <a:xfrm>
            <a:off x="785786" y="142852"/>
            <a:ext cx="6894513" cy="2103437"/>
          </a:xfrm>
          <a:prstGeom prst="rect">
            <a:avLst/>
          </a:prstGeom>
          <a:noFill/>
          <a:ln w="9525">
            <a:noFill/>
            <a:miter lim="800000"/>
            <a:headEnd/>
            <a:tailEnd/>
          </a:ln>
          <a:effectLst/>
        </p:spPr>
      </p:pic>
      <p:sp>
        <p:nvSpPr>
          <p:cNvPr id="9" name="8 Oval"/>
          <p:cNvSpPr/>
          <p:nvPr/>
        </p:nvSpPr>
        <p:spPr>
          <a:xfrm rot="997668">
            <a:off x="5474461" y="206887"/>
            <a:ext cx="3714776" cy="18573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lumMod val="65000"/>
                    <a:lumOff val="35000"/>
                  </a:schemeClr>
                </a:solidFill>
              </a:rPr>
              <a:t>GAUN helps better understanding of the opportunities that may arise in the realization of the social and commercial activities of employees and individuals in daily life, working life and society.</a:t>
            </a:r>
            <a:endParaRPr lang="en-US" sz="1400" dirty="0">
              <a:solidFill>
                <a:schemeClr val="bg1">
                  <a:lumMod val="65000"/>
                  <a:lumOff val="35000"/>
                </a:schemeClr>
              </a:solidFill>
            </a:endParaRPr>
          </a:p>
        </p:txBody>
      </p:sp>
      <p:sp>
        <p:nvSpPr>
          <p:cNvPr id="10" name="9 Metin kutusu"/>
          <p:cNvSpPr txBox="1"/>
          <p:nvPr/>
        </p:nvSpPr>
        <p:spPr>
          <a:xfrm rot="16200000">
            <a:off x="-2824498" y="2967319"/>
            <a:ext cx="6572264" cy="923330"/>
          </a:xfrm>
          <a:prstGeom prst="rect">
            <a:avLst/>
          </a:prstGeom>
          <a:noFill/>
        </p:spPr>
        <p:txBody>
          <a:bodyPr wrap="square" rtlCol="0">
            <a:spAutoFit/>
          </a:bodyPr>
          <a:lstStyle/>
          <a:p>
            <a:pPr algn="ctr"/>
            <a:r>
              <a:rPr lang="en-US" sz="5400" dirty="0" smtClean="0">
                <a:latin typeface="Brush Script MT" pitchFamily="66" charset="0"/>
              </a:rPr>
              <a:t>Technology and Innovation</a:t>
            </a:r>
            <a:endParaRPr lang="en-US" sz="5400" dirty="0">
              <a:latin typeface="Brush Script MT" pitchFamily="66"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rot="16200000">
            <a:off x="-2681622" y="2967319"/>
            <a:ext cx="6572264" cy="923330"/>
          </a:xfrm>
          <a:prstGeom prst="rect">
            <a:avLst/>
          </a:prstGeom>
          <a:noFill/>
        </p:spPr>
        <p:txBody>
          <a:bodyPr wrap="square" rtlCol="0">
            <a:spAutoFit/>
          </a:bodyPr>
          <a:lstStyle/>
          <a:p>
            <a:pPr algn="ctr"/>
            <a:r>
              <a:rPr lang="tr-TR" sz="5400" dirty="0" smtClean="0">
                <a:latin typeface="Brush Script MT" pitchFamily="66" charset="0"/>
              </a:rPr>
              <a:t>P</a:t>
            </a:r>
            <a:r>
              <a:rPr lang="en-US" sz="5400" dirty="0" err="1" smtClean="0">
                <a:latin typeface="Brush Script MT" pitchFamily="66" charset="0"/>
              </a:rPr>
              <a:t>eer</a:t>
            </a:r>
            <a:r>
              <a:rPr lang="en-US" sz="5400" dirty="0" smtClean="0">
                <a:latin typeface="Brush Script MT" pitchFamily="66" charset="0"/>
              </a:rPr>
              <a:t> reviewed Journals</a:t>
            </a:r>
            <a:endParaRPr lang="en-US" sz="5400" dirty="0">
              <a:latin typeface="Brush Script MT" pitchFamily="66" charset="0"/>
            </a:endParaRPr>
          </a:p>
        </p:txBody>
      </p:sp>
      <p:pic>
        <p:nvPicPr>
          <p:cNvPr id="7173" name="Picture 5"/>
          <p:cNvPicPr>
            <a:picLocks noChangeAspect="1" noChangeArrowheads="1"/>
          </p:cNvPicPr>
          <p:nvPr/>
        </p:nvPicPr>
        <p:blipFill>
          <a:blip r:embed="rId2"/>
          <a:srcRect/>
          <a:stretch>
            <a:fillRect/>
          </a:stretch>
        </p:blipFill>
        <p:spPr bwMode="auto">
          <a:xfrm>
            <a:off x="3649667" y="68253"/>
            <a:ext cx="1493837" cy="1931987"/>
          </a:xfrm>
          <a:prstGeom prst="rect">
            <a:avLst/>
          </a:prstGeom>
          <a:noFill/>
          <a:ln w="9525">
            <a:noFill/>
            <a:miter lim="800000"/>
            <a:headEnd/>
            <a:tailEnd/>
          </a:ln>
          <a:effectLst/>
        </p:spPr>
      </p:pic>
      <p:pic>
        <p:nvPicPr>
          <p:cNvPr id="7174" name="Picture 6"/>
          <p:cNvPicPr>
            <a:picLocks noChangeAspect="1" noChangeArrowheads="1"/>
          </p:cNvPicPr>
          <p:nvPr/>
        </p:nvPicPr>
        <p:blipFill>
          <a:blip r:embed="rId3"/>
          <a:srcRect/>
          <a:stretch>
            <a:fillRect/>
          </a:stretch>
        </p:blipFill>
        <p:spPr bwMode="auto">
          <a:xfrm>
            <a:off x="1928794" y="1857364"/>
            <a:ext cx="1571627" cy="2301172"/>
          </a:xfrm>
          <a:prstGeom prst="rect">
            <a:avLst/>
          </a:prstGeom>
          <a:noFill/>
          <a:ln w="9525">
            <a:noFill/>
            <a:miter lim="800000"/>
            <a:headEnd/>
            <a:tailEnd/>
          </a:ln>
          <a:effectLst/>
        </p:spPr>
      </p:pic>
      <p:pic>
        <p:nvPicPr>
          <p:cNvPr id="7175" name="Picture 7"/>
          <p:cNvPicPr>
            <a:picLocks noChangeAspect="1" noChangeArrowheads="1"/>
          </p:cNvPicPr>
          <p:nvPr/>
        </p:nvPicPr>
        <p:blipFill>
          <a:blip r:embed="rId4"/>
          <a:srcRect/>
          <a:stretch>
            <a:fillRect/>
          </a:stretch>
        </p:blipFill>
        <p:spPr bwMode="auto">
          <a:xfrm>
            <a:off x="1000100" y="4786322"/>
            <a:ext cx="3071813" cy="1724023"/>
          </a:xfrm>
          <a:prstGeom prst="rect">
            <a:avLst/>
          </a:prstGeom>
          <a:noFill/>
          <a:ln w="9525">
            <a:noFill/>
            <a:miter lim="800000"/>
            <a:headEnd/>
            <a:tailEnd/>
          </a:ln>
          <a:effectLst/>
        </p:spPr>
      </p:pic>
      <p:sp>
        <p:nvSpPr>
          <p:cNvPr id="9" name="8 Dikdörtgen"/>
          <p:cNvSpPr/>
          <p:nvPr/>
        </p:nvSpPr>
        <p:spPr>
          <a:xfrm>
            <a:off x="2928926" y="3071810"/>
            <a:ext cx="5857916" cy="1569660"/>
          </a:xfrm>
          <a:prstGeom prst="rect">
            <a:avLst/>
          </a:prstGeom>
          <a:solidFill>
            <a:schemeClr val="tx1">
              <a:lumMod val="95000"/>
            </a:schemeClr>
          </a:solidFill>
        </p:spPr>
        <p:txBody>
          <a:bodyPr wrap="square">
            <a:spAutoFit/>
          </a:bodyPr>
          <a:lstStyle/>
          <a:p>
            <a:pPr algn="just" fontAlgn="base"/>
            <a:r>
              <a:rPr lang="en-US" sz="1200" b="1" dirty="0" smtClean="0">
                <a:solidFill>
                  <a:schemeClr val="bg1">
                    <a:lumMod val="75000"/>
                    <a:lumOff val="25000"/>
                  </a:schemeClr>
                </a:solidFill>
              </a:rPr>
              <a:t>"The International Journal of Energy &amp; Engineering Sciences (IJEES) </a:t>
            </a:r>
            <a:r>
              <a:rPr lang="en-US" sz="1200" dirty="0" smtClean="0">
                <a:solidFill>
                  <a:schemeClr val="bg1">
                    <a:lumMod val="75000"/>
                    <a:lumOff val="25000"/>
                  </a:schemeClr>
                </a:solidFill>
              </a:rPr>
              <a:t>is an open access publisher of journals covering a wide range of academic disciplines. All papers are being published with an ISSN number by the publisher of Gaziantep University. IJEES is a peer-reviewed journal published tri-annual online by "Gaziantep University" in Turkey. This journal is designed for communication and discussion of scientific activities mainly in energy and engineering. </a:t>
            </a:r>
            <a:r>
              <a:rPr lang="tr-TR" sz="1200" dirty="0" smtClean="0">
                <a:solidFill>
                  <a:schemeClr val="bg1">
                    <a:lumMod val="75000"/>
                    <a:lumOff val="25000"/>
                  </a:schemeClr>
                </a:solidFill>
              </a:rPr>
              <a:t> </a:t>
            </a:r>
            <a:r>
              <a:rPr lang="en-US" sz="1200" dirty="0" smtClean="0">
                <a:solidFill>
                  <a:schemeClr val="bg1">
                    <a:lumMod val="75000"/>
                    <a:lumOff val="25000"/>
                  </a:schemeClr>
                </a:solidFill>
              </a:rPr>
              <a:t>The journal publishes only English articles. The manuscripts are checked by the editors. The manuscripts adopted to our journal style will then sent to our international reviewers.</a:t>
            </a:r>
            <a:endParaRPr lang="en-US" sz="1200" dirty="0">
              <a:solidFill>
                <a:schemeClr val="bg1">
                  <a:lumMod val="75000"/>
                  <a:lumOff val="25000"/>
                </a:schemeClr>
              </a:solidFill>
            </a:endParaRPr>
          </a:p>
        </p:txBody>
      </p:sp>
      <p:pic>
        <p:nvPicPr>
          <p:cNvPr id="7172" name="Picture 4"/>
          <p:cNvPicPr>
            <a:picLocks noChangeAspect="1" noChangeArrowheads="1"/>
          </p:cNvPicPr>
          <p:nvPr/>
        </p:nvPicPr>
        <p:blipFill>
          <a:blip r:embed="rId5"/>
          <a:srcRect/>
          <a:stretch>
            <a:fillRect/>
          </a:stretch>
        </p:blipFill>
        <p:spPr bwMode="auto">
          <a:xfrm>
            <a:off x="4714876" y="857232"/>
            <a:ext cx="3470287" cy="2143140"/>
          </a:xfrm>
          <a:prstGeom prst="rect">
            <a:avLst/>
          </a:prstGeom>
          <a:noFill/>
          <a:ln w="9525">
            <a:noFill/>
            <a:miter lim="800000"/>
            <a:headEnd/>
            <a:tailEnd/>
          </a:ln>
          <a:effectLst/>
        </p:spPr>
      </p:pic>
      <p:pic>
        <p:nvPicPr>
          <p:cNvPr id="7176" name="Picture 8"/>
          <p:cNvPicPr>
            <a:picLocks noChangeAspect="1" noChangeArrowheads="1"/>
          </p:cNvPicPr>
          <p:nvPr/>
        </p:nvPicPr>
        <p:blipFill>
          <a:blip r:embed="rId6"/>
          <a:srcRect/>
          <a:stretch>
            <a:fillRect/>
          </a:stretch>
        </p:blipFill>
        <p:spPr bwMode="auto">
          <a:xfrm>
            <a:off x="4143372" y="4714884"/>
            <a:ext cx="1431925" cy="2133600"/>
          </a:xfrm>
          <a:prstGeom prst="rect">
            <a:avLst/>
          </a:prstGeom>
          <a:noFill/>
          <a:ln w="9525">
            <a:noFill/>
            <a:miter lim="800000"/>
            <a:headEnd/>
            <a:tailEnd/>
          </a:ln>
          <a:effectLst/>
        </p:spPr>
      </p:pic>
      <p:pic>
        <p:nvPicPr>
          <p:cNvPr id="7177" name="Picture 9"/>
          <p:cNvPicPr>
            <a:picLocks noChangeAspect="1" noChangeArrowheads="1"/>
          </p:cNvPicPr>
          <p:nvPr/>
        </p:nvPicPr>
        <p:blipFill>
          <a:blip r:embed="rId7"/>
          <a:srcRect/>
          <a:stretch>
            <a:fillRect/>
          </a:stretch>
        </p:blipFill>
        <p:spPr bwMode="auto">
          <a:xfrm>
            <a:off x="5643570" y="4714885"/>
            <a:ext cx="1487487" cy="2143116"/>
          </a:xfrm>
          <a:prstGeom prst="rect">
            <a:avLst/>
          </a:prstGeom>
          <a:noFill/>
          <a:ln w="9525">
            <a:noFill/>
            <a:miter lim="800000"/>
            <a:headEnd/>
            <a:tailEnd/>
          </a:ln>
          <a:effectLst/>
        </p:spPr>
      </p:pic>
      <p:pic>
        <p:nvPicPr>
          <p:cNvPr id="7178" name="Picture 10"/>
          <p:cNvPicPr>
            <a:picLocks noChangeAspect="1" noChangeArrowheads="1"/>
          </p:cNvPicPr>
          <p:nvPr/>
        </p:nvPicPr>
        <p:blipFill>
          <a:blip r:embed="rId8"/>
          <a:srcRect/>
          <a:stretch>
            <a:fillRect/>
          </a:stretch>
        </p:blipFill>
        <p:spPr bwMode="auto">
          <a:xfrm>
            <a:off x="7215206" y="4714884"/>
            <a:ext cx="1603375" cy="2143116"/>
          </a:xfrm>
          <a:prstGeom prst="rect">
            <a:avLst/>
          </a:prstGeom>
          <a:noFill/>
          <a:ln w="9525">
            <a:noFill/>
            <a:miter lim="800000"/>
            <a:headEnd/>
            <a:tailEnd/>
          </a:ln>
          <a:effectLst/>
        </p:spPr>
      </p:pic>
      <p:pic>
        <p:nvPicPr>
          <p:cNvPr id="7179" name="Picture 11"/>
          <p:cNvPicPr>
            <a:picLocks noChangeAspect="1" noChangeArrowheads="1"/>
          </p:cNvPicPr>
          <p:nvPr/>
        </p:nvPicPr>
        <p:blipFill>
          <a:blip r:embed="rId9"/>
          <a:srcRect/>
          <a:stretch>
            <a:fillRect/>
          </a:stretch>
        </p:blipFill>
        <p:spPr bwMode="auto">
          <a:xfrm>
            <a:off x="1319838" y="428604"/>
            <a:ext cx="2180592" cy="10715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rot="16200000">
            <a:off x="-2533384" y="2967319"/>
            <a:ext cx="6572264" cy="923330"/>
          </a:xfrm>
          <a:prstGeom prst="rect">
            <a:avLst/>
          </a:prstGeom>
          <a:noFill/>
        </p:spPr>
        <p:txBody>
          <a:bodyPr wrap="square" rtlCol="0">
            <a:spAutoFit/>
          </a:bodyPr>
          <a:lstStyle/>
          <a:p>
            <a:pPr algn="ctr"/>
            <a:r>
              <a:rPr lang="en-US" sz="5400" dirty="0" smtClean="0">
                <a:latin typeface="Brush Script MT" pitchFamily="66" charset="0"/>
              </a:rPr>
              <a:t>Gaziantep University Press</a:t>
            </a:r>
            <a:endParaRPr lang="en-US" sz="5400" dirty="0">
              <a:latin typeface="Brush Script MT" pitchFamily="66" charset="0"/>
            </a:endParaRPr>
          </a:p>
        </p:txBody>
      </p:sp>
      <p:pic>
        <p:nvPicPr>
          <p:cNvPr id="7" name="Picture 3"/>
          <p:cNvPicPr>
            <a:picLocks noChangeAspect="1" noChangeArrowheads="1"/>
          </p:cNvPicPr>
          <p:nvPr/>
        </p:nvPicPr>
        <p:blipFill>
          <a:blip r:embed="rId2" cstate="print"/>
          <a:srcRect/>
          <a:stretch>
            <a:fillRect/>
          </a:stretch>
        </p:blipFill>
        <p:spPr bwMode="auto">
          <a:xfrm>
            <a:off x="1428728" y="142852"/>
            <a:ext cx="1672444" cy="2357454"/>
          </a:xfrm>
          <a:prstGeom prst="rect">
            <a:avLst/>
          </a:prstGeom>
          <a:noFill/>
          <a:ln w="9525">
            <a:noFill/>
            <a:miter lim="800000"/>
            <a:headEnd/>
            <a:tailEnd/>
          </a:ln>
          <a:effectLst/>
        </p:spPr>
      </p:pic>
      <p:pic>
        <p:nvPicPr>
          <p:cNvPr id="8196" name="Picture 4"/>
          <p:cNvPicPr>
            <a:picLocks noChangeAspect="1" noChangeArrowheads="1"/>
          </p:cNvPicPr>
          <p:nvPr/>
        </p:nvPicPr>
        <p:blipFill>
          <a:blip r:embed="rId3"/>
          <a:srcRect/>
          <a:stretch>
            <a:fillRect/>
          </a:stretch>
        </p:blipFill>
        <p:spPr bwMode="auto">
          <a:xfrm>
            <a:off x="2714612" y="928670"/>
            <a:ext cx="3429024" cy="2598217"/>
          </a:xfrm>
          <a:prstGeom prst="rect">
            <a:avLst/>
          </a:prstGeom>
          <a:noFill/>
          <a:ln w="9525">
            <a:noFill/>
            <a:miter lim="800000"/>
            <a:headEnd/>
            <a:tailEnd/>
          </a:ln>
          <a:effectLst/>
        </p:spPr>
      </p:pic>
      <p:pic>
        <p:nvPicPr>
          <p:cNvPr id="8197" name="Picture 5"/>
          <p:cNvPicPr>
            <a:picLocks noChangeAspect="1" noChangeArrowheads="1"/>
          </p:cNvPicPr>
          <p:nvPr/>
        </p:nvPicPr>
        <p:blipFill>
          <a:blip r:embed="rId4"/>
          <a:srcRect/>
          <a:stretch>
            <a:fillRect/>
          </a:stretch>
        </p:blipFill>
        <p:spPr bwMode="auto">
          <a:xfrm>
            <a:off x="1142976" y="3286124"/>
            <a:ext cx="1643074" cy="2193642"/>
          </a:xfrm>
          <a:prstGeom prst="rect">
            <a:avLst/>
          </a:prstGeom>
          <a:noFill/>
          <a:ln w="9525">
            <a:noFill/>
            <a:miter lim="800000"/>
            <a:headEnd/>
            <a:tailEnd/>
          </a:ln>
          <a:effectLst/>
        </p:spPr>
      </p:pic>
      <p:pic>
        <p:nvPicPr>
          <p:cNvPr id="8198" name="Picture 6"/>
          <p:cNvPicPr>
            <a:picLocks noChangeAspect="1" noChangeArrowheads="1"/>
          </p:cNvPicPr>
          <p:nvPr/>
        </p:nvPicPr>
        <p:blipFill>
          <a:blip r:embed="rId5"/>
          <a:srcRect/>
          <a:stretch>
            <a:fillRect/>
          </a:stretch>
        </p:blipFill>
        <p:spPr bwMode="auto">
          <a:xfrm>
            <a:off x="2849579" y="4122761"/>
            <a:ext cx="4151313" cy="2663825"/>
          </a:xfrm>
          <a:prstGeom prst="rect">
            <a:avLst/>
          </a:prstGeom>
          <a:noFill/>
          <a:ln w="9525">
            <a:noFill/>
            <a:miter lim="800000"/>
            <a:headEnd/>
            <a:tailEnd/>
          </a:ln>
          <a:effectLst/>
        </p:spPr>
      </p:pic>
      <p:pic>
        <p:nvPicPr>
          <p:cNvPr id="8199" name="Picture 7"/>
          <p:cNvPicPr>
            <a:picLocks noChangeAspect="1" noChangeArrowheads="1"/>
          </p:cNvPicPr>
          <p:nvPr/>
        </p:nvPicPr>
        <p:blipFill>
          <a:blip r:embed="rId6"/>
          <a:srcRect/>
          <a:stretch>
            <a:fillRect/>
          </a:stretch>
        </p:blipFill>
        <p:spPr bwMode="auto">
          <a:xfrm>
            <a:off x="6215074" y="357166"/>
            <a:ext cx="1763715" cy="2625650"/>
          </a:xfrm>
          <a:prstGeom prst="rect">
            <a:avLst/>
          </a:prstGeom>
          <a:noFill/>
          <a:ln w="9525">
            <a:noFill/>
            <a:miter lim="800000"/>
            <a:headEnd/>
            <a:tailEnd/>
          </a:ln>
          <a:effectLst/>
        </p:spPr>
      </p:pic>
      <p:pic>
        <p:nvPicPr>
          <p:cNvPr id="8200" name="Picture 8"/>
          <p:cNvPicPr>
            <a:picLocks noChangeAspect="1" noChangeArrowheads="1"/>
          </p:cNvPicPr>
          <p:nvPr/>
        </p:nvPicPr>
        <p:blipFill>
          <a:blip r:embed="rId7"/>
          <a:srcRect/>
          <a:stretch>
            <a:fillRect/>
          </a:stretch>
        </p:blipFill>
        <p:spPr bwMode="auto">
          <a:xfrm>
            <a:off x="7072330" y="3429000"/>
            <a:ext cx="1979613" cy="2984242"/>
          </a:xfrm>
          <a:prstGeom prst="rect">
            <a:avLst/>
          </a:prstGeom>
          <a:noFill/>
          <a:ln w="9525">
            <a:noFill/>
            <a:miter lim="800000"/>
            <a:headEnd/>
            <a:tailEnd/>
          </a:ln>
          <a:effectLst/>
        </p:spPr>
      </p:pic>
      <p:pic>
        <p:nvPicPr>
          <p:cNvPr id="8201" name="Picture 9"/>
          <p:cNvPicPr>
            <a:picLocks noChangeAspect="1" noChangeArrowheads="1"/>
          </p:cNvPicPr>
          <p:nvPr/>
        </p:nvPicPr>
        <p:blipFill>
          <a:blip r:embed="rId8"/>
          <a:srcRect/>
          <a:stretch>
            <a:fillRect/>
          </a:stretch>
        </p:blipFill>
        <p:spPr bwMode="auto">
          <a:xfrm>
            <a:off x="3643306" y="142852"/>
            <a:ext cx="1762125" cy="7318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p:cNvPicPr>
            <a:picLocks noChangeAspect="1" noChangeArrowheads="1"/>
          </p:cNvPicPr>
          <p:nvPr/>
        </p:nvPicPr>
        <p:blipFill>
          <a:blip r:embed="rId2"/>
          <a:srcRect/>
          <a:stretch>
            <a:fillRect/>
          </a:stretch>
        </p:blipFill>
        <p:spPr bwMode="auto">
          <a:xfrm>
            <a:off x="1643042" y="142852"/>
            <a:ext cx="7429520" cy="6626225"/>
          </a:xfrm>
          <a:prstGeom prst="rect">
            <a:avLst/>
          </a:prstGeom>
          <a:noFill/>
          <a:ln w="9525">
            <a:noFill/>
            <a:miter lim="800000"/>
            <a:headEnd/>
            <a:tailEnd/>
          </a:ln>
          <a:effectLst/>
        </p:spPr>
      </p:pic>
      <p:pic>
        <p:nvPicPr>
          <p:cNvPr id="9219" name="Picture 3" descr="C:\Users\user\Desktop\katalog eklemeler\48-erasmus-ogrencileri.jpg"/>
          <p:cNvPicPr>
            <a:picLocks noChangeAspect="1" noChangeArrowheads="1"/>
          </p:cNvPicPr>
          <p:nvPr/>
        </p:nvPicPr>
        <p:blipFill>
          <a:blip r:embed="rId3" cstate="print"/>
          <a:srcRect/>
          <a:stretch>
            <a:fillRect/>
          </a:stretch>
        </p:blipFill>
        <p:spPr bwMode="auto">
          <a:xfrm>
            <a:off x="5214974" y="2357430"/>
            <a:ext cx="3857620" cy="2357454"/>
          </a:xfrm>
          <a:prstGeom prst="rect">
            <a:avLst/>
          </a:prstGeom>
          <a:noFill/>
        </p:spPr>
      </p:pic>
      <p:sp>
        <p:nvSpPr>
          <p:cNvPr id="10" name="9 Metin kutusu"/>
          <p:cNvSpPr txBox="1"/>
          <p:nvPr/>
        </p:nvSpPr>
        <p:spPr>
          <a:xfrm rot="16200000">
            <a:off x="-2753060" y="2967319"/>
            <a:ext cx="6572264" cy="923330"/>
          </a:xfrm>
          <a:prstGeom prst="rect">
            <a:avLst/>
          </a:prstGeom>
          <a:noFill/>
        </p:spPr>
        <p:txBody>
          <a:bodyPr wrap="square" rtlCol="0">
            <a:spAutoFit/>
          </a:bodyPr>
          <a:lstStyle/>
          <a:p>
            <a:pPr algn="ctr"/>
            <a:r>
              <a:rPr lang="en-US" sz="5400" dirty="0" smtClean="0">
                <a:latin typeface="Brush Script MT" pitchFamily="66" charset="0"/>
              </a:rPr>
              <a:t>International </a:t>
            </a:r>
            <a:r>
              <a:rPr lang="tr-TR" sz="5400" dirty="0" err="1" smtClean="0">
                <a:latin typeface="Brush Script MT" pitchFamily="66" charset="0"/>
              </a:rPr>
              <a:t>Partnerships</a:t>
            </a:r>
            <a:endParaRPr lang="en-US" sz="5400" dirty="0">
              <a:latin typeface="Brush Script MT" pitchFamily="66"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1428728" y="66675"/>
            <a:ext cx="7572428" cy="6577035"/>
          </a:xfrm>
          <a:prstGeom prst="rect">
            <a:avLst/>
          </a:prstGeom>
          <a:noFill/>
          <a:ln w="9525">
            <a:noFill/>
            <a:miter lim="800000"/>
            <a:headEnd/>
            <a:tailEnd/>
          </a:ln>
          <a:effectLst/>
        </p:spPr>
      </p:pic>
      <p:sp>
        <p:nvSpPr>
          <p:cNvPr id="5" name="4 Metin kutusu"/>
          <p:cNvSpPr txBox="1"/>
          <p:nvPr/>
        </p:nvSpPr>
        <p:spPr>
          <a:xfrm rot="16200000">
            <a:off x="-2533384" y="2967319"/>
            <a:ext cx="6572264" cy="923330"/>
          </a:xfrm>
          <a:prstGeom prst="rect">
            <a:avLst/>
          </a:prstGeom>
          <a:noFill/>
        </p:spPr>
        <p:txBody>
          <a:bodyPr wrap="square" rtlCol="0">
            <a:spAutoFit/>
          </a:bodyPr>
          <a:lstStyle/>
          <a:p>
            <a:pPr algn="ctr"/>
            <a:r>
              <a:rPr lang="en-US" sz="5400" dirty="0" smtClean="0">
                <a:latin typeface="Brush Script MT" pitchFamily="66" charset="0"/>
              </a:rPr>
              <a:t>Student Recruitment</a:t>
            </a:r>
            <a:endParaRPr lang="en-US" sz="5400" dirty="0">
              <a:latin typeface="Brush Script MT" pitchFamily="66" charset="0"/>
            </a:endParaRPr>
          </a:p>
        </p:txBody>
      </p:sp>
      <p:sp>
        <p:nvSpPr>
          <p:cNvPr id="6" name="5 Oval"/>
          <p:cNvSpPr/>
          <p:nvPr/>
        </p:nvSpPr>
        <p:spPr>
          <a:xfrm rot="923288">
            <a:off x="5463197" y="1221605"/>
            <a:ext cx="3516355" cy="171451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65000"/>
                    <a:lumOff val="35000"/>
                  </a:schemeClr>
                </a:solidFill>
              </a:rPr>
              <a:t>GAUN is landed on </a:t>
            </a:r>
            <a:r>
              <a:rPr lang="tr-TR" dirty="0" smtClean="0">
                <a:solidFill>
                  <a:schemeClr val="bg1">
                    <a:lumMod val="65000"/>
                    <a:lumOff val="35000"/>
                  </a:schemeClr>
                </a:solidFill>
              </a:rPr>
              <a:t>36</a:t>
            </a:r>
            <a:r>
              <a:rPr lang="en-US" baseline="30000" dirty="0" err="1" smtClean="0">
                <a:solidFill>
                  <a:schemeClr val="bg1">
                    <a:lumMod val="65000"/>
                    <a:lumOff val="35000"/>
                  </a:schemeClr>
                </a:solidFill>
              </a:rPr>
              <a:t>th</a:t>
            </a:r>
            <a:r>
              <a:rPr lang="en-US" baseline="30000" dirty="0" smtClean="0">
                <a:solidFill>
                  <a:schemeClr val="bg1">
                    <a:lumMod val="65000"/>
                    <a:lumOff val="35000"/>
                  </a:schemeClr>
                </a:solidFill>
              </a:rPr>
              <a:t> </a:t>
            </a:r>
            <a:r>
              <a:rPr lang="en-US" dirty="0" smtClean="0">
                <a:solidFill>
                  <a:schemeClr val="bg1">
                    <a:lumMod val="65000"/>
                    <a:lumOff val="35000"/>
                  </a:schemeClr>
                </a:solidFill>
              </a:rPr>
              <a:t> </a:t>
            </a:r>
            <a:r>
              <a:rPr lang="tr-TR" dirty="0" err="1" smtClean="0">
                <a:solidFill>
                  <a:schemeClr val="bg1">
                    <a:lumMod val="65000"/>
                    <a:lumOff val="35000"/>
                  </a:schemeClr>
                </a:solidFill>
              </a:rPr>
              <a:t>with</a:t>
            </a:r>
            <a:r>
              <a:rPr lang="tr-TR" dirty="0" smtClean="0">
                <a:solidFill>
                  <a:schemeClr val="bg1">
                    <a:lumMod val="65000"/>
                    <a:lumOff val="35000"/>
                  </a:schemeClr>
                </a:solidFill>
              </a:rPr>
              <a:t> </a:t>
            </a:r>
            <a:r>
              <a:rPr lang="tr-TR" dirty="0" err="1" smtClean="0">
                <a:solidFill>
                  <a:schemeClr val="bg1">
                    <a:lumMod val="65000"/>
                    <a:lumOff val="35000"/>
                  </a:schemeClr>
                </a:solidFill>
              </a:rPr>
              <a:t>it’s</a:t>
            </a:r>
            <a:r>
              <a:rPr lang="tr-TR" dirty="0" smtClean="0">
                <a:solidFill>
                  <a:schemeClr val="bg1">
                    <a:lumMod val="65000"/>
                    <a:lumOff val="35000"/>
                  </a:schemeClr>
                </a:solidFill>
              </a:rPr>
              <a:t> </a:t>
            </a:r>
            <a:r>
              <a:rPr lang="tr-TR" dirty="0" err="1" smtClean="0">
                <a:solidFill>
                  <a:schemeClr val="bg1">
                    <a:lumMod val="65000"/>
                    <a:lumOff val="35000"/>
                  </a:schemeClr>
                </a:solidFill>
              </a:rPr>
              <a:t>international</a:t>
            </a:r>
            <a:r>
              <a:rPr lang="tr-TR" dirty="0" smtClean="0">
                <a:solidFill>
                  <a:schemeClr val="bg1">
                    <a:lumMod val="65000"/>
                    <a:lumOff val="35000"/>
                  </a:schemeClr>
                </a:solidFill>
              </a:rPr>
              <a:t> </a:t>
            </a:r>
            <a:r>
              <a:rPr lang="tr-TR" dirty="0" err="1" smtClean="0">
                <a:solidFill>
                  <a:schemeClr val="bg1">
                    <a:lumMod val="65000"/>
                    <a:lumOff val="35000"/>
                  </a:schemeClr>
                </a:solidFill>
              </a:rPr>
              <a:t>collaborations</a:t>
            </a:r>
            <a:r>
              <a:rPr lang="en-US" dirty="0" smtClean="0">
                <a:solidFill>
                  <a:schemeClr val="bg1">
                    <a:lumMod val="65000"/>
                    <a:lumOff val="35000"/>
                  </a:schemeClr>
                </a:solidFill>
              </a:rPr>
              <a:t> at “</a:t>
            </a:r>
            <a:r>
              <a:rPr lang="tr-TR" dirty="0" smtClean="0">
                <a:solidFill>
                  <a:schemeClr val="bg1">
                    <a:lumMod val="65000"/>
                    <a:lumOff val="35000"/>
                  </a:schemeClr>
                </a:solidFill>
              </a:rPr>
              <a:t>U.S. </a:t>
            </a:r>
            <a:r>
              <a:rPr lang="tr-TR" dirty="0" err="1" smtClean="0">
                <a:solidFill>
                  <a:schemeClr val="bg1">
                    <a:lumMod val="65000"/>
                    <a:lumOff val="35000"/>
                  </a:schemeClr>
                </a:solidFill>
              </a:rPr>
              <a:t>News</a:t>
            </a:r>
            <a:r>
              <a:rPr lang="tr-TR" dirty="0" smtClean="0">
                <a:solidFill>
                  <a:schemeClr val="bg1">
                    <a:lumMod val="65000"/>
                    <a:lumOff val="35000"/>
                  </a:schemeClr>
                </a:solidFill>
              </a:rPr>
              <a:t> BEST GLOBAL UNIVERSITIES” </a:t>
            </a:r>
            <a:r>
              <a:rPr lang="tr-TR" dirty="0" err="1" smtClean="0">
                <a:solidFill>
                  <a:schemeClr val="bg1">
                    <a:lumMod val="65000"/>
                    <a:lumOff val="35000"/>
                  </a:schemeClr>
                </a:solidFill>
              </a:rPr>
              <a:t>rankings</a:t>
            </a:r>
            <a:r>
              <a:rPr lang="tr-TR" dirty="0" smtClean="0">
                <a:solidFill>
                  <a:schemeClr val="bg1">
                    <a:lumMod val="65000"/>
                    <a:lumOff val="35000"/>
                  </a:schemeClr>
                </a:solidFill>
              </a:rPr>
              <a:t>!</a:t>
            </a:r>
            <a:endParaRPr lang="tr-TR" dirty="0">
              <a:solidFill>
                <a:schemeClr val="bg1">
                  <a:lumMod val="65000"/>
                  <a:lumOff val="3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3357554" y="4379610"/>
            <a:ext cx="5549237" cy="2335538"/>
          </a:xfrm>
          <a:prstGeom prst="rect">
            <a:avLst/>
          </a:prstGeom>
          <a:noFill/>
          <a:ln w="9525">
            <a:noFill/>
            <a:miter lim="800000"/>
            <a:headEnd/>
            <a:tailEnd/>
          </a:ln>
          <a:effectLst/>
        </p:spPr>
      </p:pic>
      <p:sp>
        <p:nvSpPr>
          <p:cNvPr id="7" name="6 Dikdörtgen"/>
          <p:cNvSpPr/>
          <p:nvPr/>
        </p:nvSpPr>
        <p:spPr>
          <a:xfrm>
            <a:off x="2714612" y="642918"/>
            <a:ext cx="4572000" cy="1948226"/>
          </a:xfrm>
          <a:prstGeom prst="rect">
            <a:avLst/>
          </a:prstGeom>
        </p:spPr>
        <p:txBody>
          <a:bodyPr>
            <a:spAutoFit/>
          </a:bodyPr>
          <a:lstStyle/>
          <a:p>
            <a:pPr marL="342900" indent="-342900">
              <a:spcBef>
                <a:spcPct val="15000"/>
              </a:spcBef>
              <a:spcAft>
                <a:spcPct val="20000"/>
              </a:spcAft>
              <a:buClr>
                <a:schemeClr val="accent6">
                  <a:lumMod val="50000"/>
                </a:schemeClr>
              </a:buClr>
              <a:buFont typeface="Wingdings" pitchFamily="2" charset="2"/>
              <a:buChar char="Ø"/>
              <a:tabLst>
                <a:tab pos="457200" algn="l"/>
              </a:tabLst>
            </a:pPr>
            <a:r>
              <a:rPr lang="en-US" b="1" dirty="0" smtClean="0"/>
              <a:t>Gaziantep is one of the oldest culture centers of Turkey.</a:t>
            </a:r>
            <a:r>
              <a:rPr lang="tr-TR" b="1" dirty="0" smtClean="0"/>
              <a:t> </a:t>
            </a:r>
          </a:p>
          <a:p>
            <a:pPr marL="342900" indent="-342900">
              <a:spcBef>
                <a:spcPct val="15000"/>
              </a:spcBef>
              <a:spcAft>
                <a:spcPct val="20000"/>
              </a:spcAft>
              <a:buClr>
                <a:schemeClr val="accent6">
                  <a:lumMod val="50000"/>
                </a:schemeClr>
              </a:buClr>
              <a:buFont typeface="Wingdings" pitchFamily="2" charset="2"/>
              <a:buChar char="Ø"/>
              <a:tabLst>
                <a:tab pos="457200" algn="l"/>
              </a:tabLst>
            </a:pPr>
            <a:r>
              <a:rPr lang="en-US" b="1" dirty="0" smtClean="0"/>
              <a:t>6</a:t>
            </a:r>
            <a:r>
              <a:rPr lang="tr-TR" b="1" dirty="0" err="1" smtClean="0"/>
              <a:t>th</a:t>
            </a:r>
            <a:r>
              <a:rPr lang="tr-TR" b="1" dirty="0" smtClean="0"/>
              <a:t> </a:t>
            </a:r>
            <a:r>
              <a:rPr lang="en-US" b="1" dirty="0" smtClean="0"/>
              <a:t>largest city in Turkey</a:t>
            </a:r>
            <a:r>
              <a:rPr lang="tr-TR" b="1" dirty="0" smtClean="0"/>
              <a:t> </a:t>
            </a:r>
            <a:r>
              <a:rPr lang="tr-TR" b="1" dirty="0" err="1" smtClean="0"/>
              <a:t>with</a:t>
            </a:r>
            <a:r>
              <a:rPr lang="tr-TR" b="1" dirty="0" smtClean="0"/>
              <a:t> a </a:t>
            </a:r>
            <a:r>
              <a:rPr lang="tr-TR" b="1" dirty="0" err="1" smtClean="0"/>
              <a:t>population</a:t>
            </a:r>
            <a:r>
              <a:rPr lang="tr-TR" b="1" dirty="0" smtClean="0"/>
              <a:t> of 2.1 </a:t>
            </a:r>
            <a:r>
              <a:rPr lang="tr-TR" b="1" dirty="0" err="1" smtClean="0"/>
              <a:t>million</a:t>
            </a:r>
            <a:r>
              <a:rPr lang="tr-TR" b="1" dirty="0" smtClean="0"/>
              <a:t>.</a:t>
            </a:r>
            <a:r>
              <a:rPr lang="en-US" b="1" dirty="0" smtClean="0"/>
              <a:t> </a:t>
            </a:r>
            <a:endParaRPr lang="tr-TR" b="1" dirty="0" smtClean="0"/>
          </a:p>
          <a:p>
            <a:pPr marL="342900" indent="-342900">
              <a:spcBef>
                <a:spcPct val="15000"/>
              </a:spcBef>
              <a:spcAft>
                <a:spcPct val="20000"/>
              </a:spcAft>
              <a:buClr>
                <a:schemeClr val="accent6">
                  <a:lumMod val="50000"/>
                </a:schemeClr>
              </a:buClr>
              <a:buFont typeface="Wingdings" pitchFamily="2" charset="2"/>
              <a:buChar char="Ø"/>
              <a:tabLst>
                <a:tab pos="457200" algn="l"/>
              </a:tabLst>
            </a:pPr>
            <a:r>
              <a:rPr lang="tr-TR" b="1" dirty="0" smtClean="0"/>
              <a:t>C</a:t>
            </a:r>
            <a:r>
              <a:rPr lang="en-US" b="1" dirty="0" err="1" smtClean="0"/>
              <a:t>ulturally</a:t>
            </a:r>
            <a:r>
              <a:rPr lang="en-US" b="1" dirty="0" smtClean="0"/>
              <a:t> and socio-economically the most developed city in its region. </a:t>
            </a:r>
            <a:endParaRPr lang="tr-TR" b="1" dirty="0" smtClean="0"/>
          </a:p>
        </p:txBody>
      </p:sp>
      <p:pic>
        <p:nvPicPr>
          <p:cNvPr id="30722" name="Picture 2" descr="C:\Users\user\Desktop\,I-9ZRDt5XUOg6DjFg_jZDg.jpg"/>
          <p:cNvPicPr>
            <a:picLocks noChangeAspect="1" noChangeArrowheads="1"/>
          </p:cNvPicPr>
          <p:nvPr/>
        </p:nvPicPr>
        <p:blipFill>
          <a:blip r:embed="rId3"/>
          <a:srcRect/>
          <a:stretch>
            <a:fillRect/>
          </a:stretch>
        </p:blipFill>
        <p:spPr bwMode="auto">
          <a:xfrm>
            <a:off x="0" y="0"/>
            <a:ext cx="9144000" cy="3071834"/>
          </a:xfrm>
          <a:prstGeom prst="rect">
            <a:avLst/>
          </a:prstGeom>
          <a:noFill/>
        </p:spPr>
      </p:pic>
      <p:sp>
        <p:nvSpPr>
          <p:cNvPr id="4" name="3 Metin kutusu"/>
          <p:cNvSpPr txBox="1"/>
          <p:nvPr/>
        </p:nvSpPr>
        <p:spPr>
          <a:xfrm rot="18783791">
            <a:off x="-458786" y="816932"/>
            <a:ext cx="3780284" cy="1754326"/>
          </a:xfrm>
          <a:prstGeom prst="rect">
            <a:avLst/>
          </a:prstGeom>
          <a:noFill/>
        </p:spPr>
        <p:txBody>
          <a:bodyPr wrap="square" rtlCol="0">
            <a:spAutoFit/>
          </a:bodyPr>
          <a:lstStyle/>
          <a:p>
            <a:pPr algn="ctr"/>
            <a:r>
              <a:rPr lang="tr-TR" sz="5400" dirty="0" smtClean="0">
                <a:latin typeface="Brush Script MT" pitchFamily="66" charset="0"/>
              </a:rPr>
              <a:t>Gaziantep</a:t>
            </a:r>
            <a:r>
              <a:rPr lang="en-US" sz="5400" dirty="0" smtClean="0">
                <a:latin typeface="Brush Script MT" pitchFamily="66" charset="0"/>
              </a:rPr>
              <a:t> </a:t>
            </a:r>
            <a:endParaRPr lang="tr-TR" sz="5400" dirty="0" smtClean="0">
              <a:latin typeface="Brush Script MT" pitchFamily="66" charset="0"/>
            </a:endParaRPr>
          </a:p>
          <a:p>
            <a:pPr algn="ctr"/>
            <a:r>
              <a:rPr lang="en-US" sz="5400" dirty="0" smtClean="0">
                <a:latin typeface="Brush Script MT" pitchFamily="66" charset="0"/>
              </a:rPr>
              <a:t>at a Glance</a:t>
            </a:r>
            <a:endParaRPr lang="en-US" sz="5400" dirty="0">
              <a:latin typeface="Brush Script MT" pitchFamily="66" charset="0"/>
            </a:endParaRPr>
          </a:p>
        </p:txBody>
      </p:sp>
      <p:sp>
        <p:nvSpPr>
          <p:cNvPr id="10" name="9 Dikdörtgen"/>
          <p:cNvSpPr/>
          <p:nvPr/>
        </p:nvSpPr>
        <p:spPr>
          <a:xfrm>
            <a:off x="0" y="3286124"/>
            <a:ext cx="4572000" cy="1948226"/>
          </a:xfrm>
          <a:prstGeom prst="rect">
            <a:avLst/>
          </a:prstGeom>
        </p:spPr>
        <p:txBody>
          <a:bodyPr>
            <a:spAutoFit/>
          </a:bodyPr>
          <a:lstStyle/>
          <a:p>
            <a:pPr marL="342900" indent="-342900">
              <a:spcBef>
                <a:spcPct val="15000"/>
              </a:spcBef>
              <a:spcAft>
                <a:spcPct val="20000"/>
              </a:spcAft>
              <a:buClr>
                <a:schemeClr val="accent6">
                  <a:lumMod val="50000"/>
                </a:schemeClr>
              </a:buClr>
              <a:buFont typeface="Wingdings" pitchFamily="2" charset="2"/>
              <a:buChar char="Ø"/>
              <a:tabLst>
                <a:tab pos="457200" algn="l"/>
              </a:tabLst>
            </a:pPr>
            <a:r>
              <a:rPr lang="en-US" b="1" dirty="0" smtClean="0">
                <a:latin typeface="Book Antiqua" pitchFamily="18" charset="0"/>
              </a:rPr>
              <a:t>Gaziantep is one of the oldest culture centers of Turkey.</a:t>
            </a:r>
            <a:r>
              <a:rPr lang="tr-TR" b="1" dirty="0" smtClean="0">
                <a:latin typeface="Book Antiqua" pitchFamily="18" charset="0"/>
              </a:rPr>
              <a:t> </a:t>
            </a:r>
          </a:p>
          <a:p>
            <a:pPr marL="342900" indent="-342900">
              <a:spcBef>
                <a:spcPct val="15000"/>
              </a:spcBef>
              <a:spcAft>
                <a:spcPct val="20000"/>
              </a:spcAft>
              <a:buClr>
                <a:schemeClr val="accent6">
                  <a:lumMod val="50000"/>
                </a:schemeClr>
              </a:buClr>
              <a:buFont typeface="Wingdings" pitchFamily="2" charset="2"/>
              <a:buChar char="Ø"/>
              <a:tabLst>
                <a:tab pos="457200" algn="l"/>
              </a:tabLst>
            </a:pPr>
            <a:r>
              <a:rPr lang="en-US" b="1" dirty="0" smtClean="0">
                <a:latin typeface="Book Antiqua" pitchFamily="18" charset="0"/>
              </a:rPr>
              <a:t>6</a:t>
            </a:r>
            <a:r>
              <a:rPr lang="tr-TR" b="1" dirty="0" err="1" smtClean="0">
                <a:latin typeface="Book Antiqua" pitchFamily="18" charset="0"/>
              </a:rPr>
              <a:t>th</a:t>
            </a:r>
            <a:r>
              <a:rPr lang="tr-TR" b="1" dirty="0" smtClean="0">
                <a:latin typeface="Book Antiqua" pitchFamily="18" charset="0"/>
              </a:rPr>
              <a:t> </a:t>
            </a:r>
            <a:r>
              <a:rPr lang="en-US" b="1" dirty="0" smtClean="0">
                <a:latin typeface="Book Antiqua" pitchFamily="18" charset="0"/>
              </a:rPr>
              <a:t>largest city in Turkey</a:t>
            </a:r>
            <a:r>
              <a:rPr lang="tr-TR" b="1" dirty="0" smtClean="0">
                <a:latin typeface="Book Antiqua" pitchFamily="18" charset="0"/>
              </a:rPr>
              <a:t> </a:t>
            </a:r>
            <a:r>
              <a:rPr lang="tr-TR" b="1" dirty="0" err="1" smtClean="0">
                <a:latin typeface="Book Antiqua" pitchFamily="18" charset="0"/>
              </a:rPr>
              <a:t>with</a:t>
            </a:r>
            <a:r>
              <a:rPr lang="tr-TR" b="1" dirty="0" smtClean="0">
                <a:latin typeface="Book Antiqua" pitchFamily="18" charset="0"/>
              </a:rPr>
              <a:t> a </a:t>
            </a:r>
            <a:r>
              <a:rPr lang="tr-TR" b="1" dirty="0" err="1" smtClean="0">
                <a:latin typeface="Book Antiqua" pitchFamily="18" charset="0"/>
              </a:rPr>
              <a:t>population</a:t>
            </a:r>
            <a:r>
              <a:rPr lang="tr-TR" b="1" dirty="0" smtClean="0">
                <a:latin typeface="Book Antiqua" pitchFamily="18" charset="0"/>
              </a:rPr>
              <a:t> of 2.1 </a:t>
            </a:r>
            <a:r>
              <a:rPr lang="tr-TR" b="1" dirty="0" err="1" smtClean="0">
                <a:latin typeface="Book Antiqua" pitchFamily="18" charset="0"/>
              </a:rPr>
              <a:t>million</a:t>
            </a:r>
            <a:r>
              <a:rPr lang="tr-TR" b="1" dirty="0" smtClean="0">
                <a:latin typeface="Book Antiqua" pitchFamily="18" charset="0"/>
              </a:rPr>
              <a:t>.</a:t>
            </a:r>
            <a:r>
              <a:rPr lang="en-US" b="1" dirty="0" smtClean="0">
                <a:latin typeface="Book Antiqua" pitchFamily="18" charset="0"/>
              </a:rPr>
              <a:t> </a:t>
            </a:r>
            <a:endParaRPr lang="tr-TR" b="1" dirty="0" smtClean="0">
              <a:latin typeface="Book Antiqua" pitchFamily="18" charset="0"/>
            </a:endParaRPr>
          </a:p>
          <a:p>
            <a:pPr marL="342900" indent="-342900">
              <a:spcBef>
                <a:spcPct val="15000"/>
              </a:spcBef>
              <a:spcAft>
                <a:spcPct val="20000"/>
              </a:spcAft>
              <a:buClr>
                <a:schemeClr val="accent6">
                  <a:lumMod val="50000"/>
                </a:schemeClr>
              </a:buClr>
              <a:buFont typeface="Wingdings" pitchFamily="2" charset="2"/>
              <a:buChar char="Ø"/>
              <a:tabLst>
                <a:tab pos="457200" algn="l"/>
              </a:tabLst>
            </a:pPr>
            <a:r>
              <a:rPr lang="tr-TR" b="1" dirty="0" smtClean="0">
                <a:latin typeface="Book Antiqua" pitchFamily="18" charset="0"/>
              </a:rPr>
              <a:t>C</a:t>
            </a:r>
            <a:r>
              <a:rPr lang="en-US" b="1" dirty="0" err="1" smtClean="0">
                <a:latin typeface="Book Antiqua" pitchFamily="18" charset="0"/>
              </a:rPr>
              <a:t>ulturally</a:t>
            </a:r>
            <a:r>
              <a:rPr lang="en-US" b="1" dirty="0" smtClean="0">
                <a:latin typeface="Book Antiqua" pitchFamily="18" charset="0"/>
              </a:rPr>
              <a:t> and socio-economically the most developed city in its region. </a:t>
            </a:r>
            <a:endParaRPr lang="tr-TR" b="1" dirty="0" smtClean="0">
              <a:latin typeface="Book Antiqua" pitchFamily="18" charset="0"/>
            </a:endParaRPr>
          </a:p>
        </p:txBody>
      </p:sp>
      <p:sp>
        <p:nvSpPr>
          <p:cNvPr id="11" name="10 Dikdörtgen"/>
          <p:cNvSpPr/>
          <p:nvPr/>
        </p:nvSpPr>
        <p:spPr>
          <a:xfrm>
            <a:off x="5286396" y="3500438"/>
            <a:ext cx="3571884" cy="646331"/>
          </a:xfrm>
          <a:prstGeom prst="rect">
            <a:avLst/>
          </a:prstGeom>
        </p:spPr>
        <p:txBody>
          <a:bodyPr wrap="square">
            <a:spAutoFit/>
          </a:bodyPr>
          <a:lstStyle/>
          <a:p>
            <a:pPr marL="342900" indent="-342900" algn="just">
              <a:spcBef>
                <a:spcPct val="15000"/>
              </a:spcBef>
              <a:spcAft>
                <a:spcPct val="20000"/>
              </a:spcAft>
              <a:buClr>
                <a:schemeClr val="accent6">
                  <a:lumMod val="50000"/>
                </a:schemeClr>
              </a:buClr>
              <a:buFont typeface="Wingdings" pitchFamily="2" charset="2"/>
              <a:buChar char="Ø"/>
              <a:tabLst>
                <a:tab pos="457200" algn="l"/>
              </a:tabLst>
            </a:pPr>
            <a:r>
              <a:rPr lang="tr-TR" b="1" dirty="0" smtClean="0">
                <a:latin typeface="Book Antiqua" pitchFamily="18" charset="0"/>
              </a:rPr>
              <a:t>W</a:t>
            </a:r>
            <a:r>
              <a:rPr lang="en-US" b="1" dirty="0" err="1" smtClean="0">
                <a:latin typeface="Book Antiqua" pitchFamily="18" charset="0"/>
              </a:rPr>
              <a:t>orld’s</a:t>
            </a:r>
            <a:r>
              <a:rPr lang="en-US" b="1" dirty="0" smtClean="0">
                <a:latin typeface="Book Antiqua" pitchFamily="18" charset="0"/>
              </a:rPr>
              <a:t> second biggest mosaic museum. </a:t>
            </a:r>
            <a:endParaRPr lang="tr-TR" b="1" dirty="0">
              <a:latin typeface="Book Antiqua"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1325911" y="81105"/>
            <a:ext cx="7675246" cy="6634043"/>
          </a:xfrm>
          <a:prstGeom prst="rect">
            <a:avLst/>
          </a:prstGeom>
          <a:noFill/>
          <a:ln w="9525">
            <a:noFill/>
            <a:miter lim="800000"/>
            <a:headEnd/>
            <a:tailEnd/>
          </a:ln>
          <a:effectLst/>
        </p:spPr>
      </p:pic>
      <p:sp>
        <p:nvSpPr>
          <p:cNvPr id="5" name="4 Metin kutusu"/>
          <p:cNvSpPr txBox="1"/>
          <p:nvPr/>
        </p:nvSpPr>
        <p:spPr>
          <a:xfrm rot="16200000">
            <a:off x="-2533384" y="2967319"/>
            <a:ext cx="6572264" cy="923330"/>
          </a:xfrm>
          <a:prstGeom prst="rect">
            <a:avLst/>
          </a:prstGeom>
          <a:noFill/>
        </p:spPr>
        <p:txBody>
          <a:bodyPr wrap="square" rtlCol="0">
            <a:spAutoFit/>
          </a:bodyPr>
          <a:lstStyle/>
          <a:p>
            <a:pPr algn="ctr"/>
            <a:r>
              <a:rPr lang="tr-TR" sz="5400" dirty="0" err="1" smtClean="0">
                <a:latin typeface="Brush Script MT" pitchFamily="66" charset="0"/>
              </a:rPr>
              <a:t>From</a:t>
            </a:r>
            <a:r>
              <a:rPr lang="tr-TR" sz="5400" dirty="0" smtClean="0">
                <a:latin typeface="Brush Script MT" pitchFamily="66" charset="0"/>
              </a:rPr>
              <a:t> GAUN</a:t>
            </a:r>
            <a:endParaRPr lang="en-US" sz="5400" dirty="0">
              <a:latin typeface="Brush Script MT" pitchFamily="66"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85786" y="2500306"/>
            <a:ext cx="7715304" cy="1643066"/>
          </a:xfrm>
        </p:spPr>
        <p:txBody>
          <a:bodyPr>
            <a:normAutofit fontScale="90000"/>
          </a:bodyPr>
          <a:lstStyle/>
          <a:p>
            <a:r>
              <a:rPr lang="tr-TR" dirty="0" err="1" smtClean="0">
                <a:latin typeface="Book Antiqua" pitchFamily="18" charset="0"/>
              </a:rPr>
              <a:t>Thank</a:t>
            </a:r>
            <a:r>
              <a:rPr lang="tr-TR" dirty="0" smtClean="0">
                <a:latin typeface="Book Antiqua" pitchFamily="18" charset="0"/>
              </a:rPr>
              <a:t> </a:t>
            </a:r>
            <a:r>
              <a:rPr lang="tr-TR" dirty="0" err="1" smtClean="0">
                <a:latin typeface="Book Antiqua" pitchFamily="18" charset="0"/>
              </a:rPr>
              <a:t>you</a:t>
            </a:r>
            <a:r>
              <a:rPr lang="tr-TR" dirty="0" smtClean="0">
                <a:latin typeface="Book Antiqua" pitchFamily="18" charset="0"/>
              </a:rPr>
              <a:t/>
            </a:r>
            <a:br>
              <a:rPr lang="tr-TR" dirty="0" smtClean="0">
                <a:latin typeface="Book Antiqua" pitchFamily="18" charset="0"/>
              </a:rPr>
            </a:br>
            <a:r>
              <a:rPr lang="tr-TR" dirty="0" err="1" smtClean="0">
                <a:latin typeface="Book Antiqua" pitchFamily="18" charset="0"/>
              </a:rPr>
              <a:t>for</a:t>
            </a:r>
            <a:r>
              <a:rPr lang="tr-TR" dirty="0" smtClean="0">
                <a:latin typeface="Book Antiqua" pitchFamily="18" charset="0"/>
              </a:rPr>
              <a:t> </a:t>
            </a:r>
            <a:r>
              <a:rPr lang="tr-TR" dirty="0" err="1" smtClean="0">
                <a:latin typeface="Book Antiqua" pitchFamily="18" charset="0"/>
              </a:rPr>
              <a:t>your</a:t>
            </a:r>
            <a:r>
              <a:rPr lang="tr-TR" dirty="0" smtClean="0">
                <a:latin typeface="Book Antiqua" pitchFamily="18" charset="0"/>
              </a:rPr>
              <a:t> time</a:t>
            </a:r>
            <a:br>
              <a:rPr lang="tr-TR" dirty="0" smtClean="0">
                <a:latin typeface="Book Antiqua" pitchFamily="18" charset="0"/>
              </a:rPr>
            </a:br>
            <a:r>
              <a:rPr lang="tr-TR" dirty="0" err="1" smtClean="0">
                <a:latin typeface="Book Antiqua" pitchFamily="18" charset="0"/>
              </a:rPr>
              <a:t>incetahtaci</a:t>
            </a:r>
            <a:r>
              <a:rPr lang="tr-TR" dirty="0" smtClean="0">
                <a:latin typeface="Book Antiqua" pitchFamily="18" charset="0"/>
              </a:rPr>
              <a:t>@</a:t>
            </a:r>
            <a:r>
              <a:rPr lang="tr-TR" dirty="0" err="1" smtClean="0">
                <a:latin typeface="Book Antiqua" pitchFamily="18" charset="0"/>
              </a:rPr>
              <a:t>gantep</a:t>
            </a:r>
            <a:r>
              <a:rPr lang="tr-TR" dirty="0" smtClean="0">
                <a:latin typeface="Book Antiqua" pitchFamily="18" charset="0"/>
              </a:rPr>
              <a:t>.edu.tr</a:t>
            </a:r>
            <a:endParaRPr lang="tr-TR" dirty="0">
              <a:latin typeface="Book Antiqua" pitchFamily="18" charset="0"/>
            </a:endParaRPr>
          </a:p>
        </p:txBody>
      </p:sp>
      <p:pic>
        <p:nvPicPr>
          <p:cNvPr id="4" name="Picture 10"/>
          <p:cNvPicPr>
            <a:picLocks noChangeAspect="1" noChangeArrowheads="1"/>
          </p:cNvPicPr>
          <p:nvPr/>
        </p:nvPicPr>
        <p:blipFill>
          <a:blip r:embed="rId2"/>
          <a:srcRect t="29047"/>
          <a:stretch>
            <a:fillRect/>
          </a:stretch>
        </p:blipFill>
        <p:spPr bwMode="auto">
          <a:xfrm>
            <a:off x="857224" y="4429132"/>
            <a:ext cx="7573962" cy="2233613"/>
          </a:xfrm>
          <a:prstGeom prst="rect">
            <a:avLst/>
          </a:prstGeom>
          <a:noFill/>
          <a:ln w="9525">
            <a:noFill/>
            <a:miter lim="800000"/>
            <a:headEnd/>
            <a:tailEnd/>
          </a:ln>
        </p:spPr>
      </p:pic>
      <p:pic>
        <p:nvPicPr>
          <p:cNvPr id="29698" name="Picture 2"/>
          <p:cNvPicPr>
            <a:picLocks noChangeAspect="1" noChangeArrowheads="1"/>
          </p:cNvPicPr>
          <p:nvPr/>
        </p:nvPicPr>
        <p:blipFill>
          <a:blip r:embed="rId3" cstate="print">
            <a:lum bright="70000" contrast="-70000"/>
          </a:blip>
          <a:srcRect/>
          <a:stretch>
            <a:fillRect/>
          </a:stretch>
        </p:blipFill>
        <p:spPr bwMode="auto">
          <a:xfrm>
            <a:off x="3714744" y="285728"/>
            <a:ext cx="1871662" cy="1871662"/>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user\Desktop\NUR HNM\üni sunum\Banquet.jpg"/>
          <p:cNvPicPr>
            <a:picLocks noChangeAspect="1" noChangeArrowheads="1"/>
          </p:cNvPicPr>
          <p:nvPr/>
        </p:nvPicPr>
        <p:blipFill>
          <a:blip r:embed="rId2"/>
          <a:srcRect/>
          <a:stretch>
            <a:fillRect/>
          </a:stretch>
        </p:blipFill>
        <p:spPr bwMode="auto">
          <a:xfrm>
            <a:off x="5214942" y="285728"/>
            <a:ext cx="3571900" cy="3027034"/>
          </a:xfrm>
          <a:prstGeom prst="rect">
            <a:avLst/>
          </a:prstGeom>
          <a:noFill/>
        </p:spPr>
      </p:pic>
      <p:pic>
        <p:nvPicPr>
          <p:cNvPr id="7" name="Picture 2" descr="C:\Users\user\Desktop\NUR HNM\üni sunum\tarimsal-urunlerbaslik.png"/>
          <p:cNvPicPr>
            <a:picLocks noChangeAspect="1" noChangeArrowheads="1"/>
          </p:cNvPicPr>
          <p:nvPr/>
        </p:nvPicPr>
        <p:blipFill>
          <a:blip r:embed="rId3"/>
          <a:srcRect/>
          <a:stretch>
            <a:fillRect/>
          </a:stretch>
        </p:blipFill>
        <p:spPr bwMode="auto">
          <a:xfrm>
            <a:off x="142844" y="1000108"/>
            <a:ext cx="5357850" cy="2455585"/>
          </a:xfrm>
          <a:prstGeom prst="rect">
            <a:avLst/>
          </a:prstGeom>
          <a:noFill/>
        </p:spPr>
      </p:pic>
      <p:sp>
        <p:nvSpPr>
          <p:cNvPr id="8" name="İçerik Yer Tutucusu 10"/>
          <p:cNvSpPr txBox="1">
            <a:spLocks/>
          </p:cNvSpPr>
          <p:nvPr/>
        </p:nvSpPr>
        <p:spPr>
          <a:xfrm>
            <a:off x="142844" y="285728"/>
            <a:ext cx="5640936" cy="153296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3200" b="1" i="0" u="none" strike="noStrike" kern="1200" cap="none" spc="0" normalizeH="0" baseline="0" noProof="0" dirty="0" err="1" smtClean="0">
                <a:ln>
                  <a:noFill/>
                </a:ln>
                <a:effectLst/>
                <a:uLnTx/>
                <a:uFillTx/>
                <a:latin typeface="Book Antiqua" pitchFamily="18" charset="0"/>
              </a:rPr>
              <a:t>Agricultural</a:t>
            </a:r>
            <a:r>
              <a:rPr kumimoji="0" lang="tr-TR" sz="3200" b="1" i="0" u="none" strike="noStrike" kern="1200" cap="none" spc="0" normalizeH="0" baseline="0" noProof="0" dirty="0" smtClean="0">
                <a:ln>
                  <a:noFill/>
                </a:ln>
                <a:effectLst/>
                <a:uLnTx/>
                <a:uFillTx/>
                <a:latin typeface="Book Antiqua" pitchFamily="18" charset="0"/>
              </a:rPr>
              <a:t> </a:t>
            </a:r>
            <a:r>
              <a:rPr kumimoji="0" lang="tr-TR" sz="3200" b="1" i="0" u="none" strike="noStrike" kern="1200" cap="none" spc="0" normalizeH="0" baseline="0" noProof="0" dirty="0" err="1" smtClean="0">
                <a:ln>
                  <a:noFill/>
                </a:ln>
                <a:effectLst/>
                <a:uLnTx/>
                <a:uFillTx/>
                <a:latin typeface="Book Antiqua" pitchFamily="18" charset="0"/>
              </a:rPr>
              <a:t>Production</a:t>
            </a:r>
            <a:endParaRPr kumimoji="0" lang="tr-TR" sz="3200" b="1" i="0" u="none" strike="noStrike" kern="1200" cap="none" spc="0" normalizeH="0" baseline="0" noProof="0" dirty="0">
              <a:ln>
                <a:noFill/>
              </a:ln>
              <a:effectLst/>
              <a:uLnTx/>
              <a:uFillTx/>
              <a:latin typeface="Book Antiqua" pitchFamily="18" charset="0"/>
            </a:endParaRPr>
          </a:p>
        </p:txBody>
      </p:sp>
      <p:sp>
        <p:nvSpPr>
          <p:cNvPr id="9" name="8 Dikdörtgen"/>
          <p:cNvSpPr/>
          <p:nvPr/>
        </p:nvSpPr>
        <p:spPr>
          <a:xfrm>
            <a:off x="0" y="3143248"/>
            <a:ext cx="4857784" cy="2031325"/>
          </a:xfrm>
          <a:prstGeom prst="rect">
            <a:avLst/>
          </a:prstGeom>
        </p:spPr>
        <p:txBody>
          <a:bodyPr wrap="square">
            <a:spAutoFit/>
          </a:bodyPr>
          <a:lstStyle/>
          <a:p>
            <a:pPr algn="just"/>
            <a:r>
              <a:rPr lang="en-US" b="1" dirty="0" smtClean="0">
                <a:latin typeface="Book Antiqua" pitchFamily="18" charset="0"/>
              </a:rPr>
              <a:t>In Gaziantep, the agriculture is done in 370.736 hectares</a:t>
            </a:r>
            <a:r>
              <a:rPr lang="tr-TR" b="1" dirty="0" smtClean="0">
                <a:latin typeface="Book Antiqua" pitchFamily="18" charset="0"/>
              </a:rPr>
              <a:t> </a:t>
            </a:r>
            <a:r>
              <a:rPr lang="tr-TR" b="1" dirty="0" err="1" smtClean="0">
                <a:latin typeface="Book Antiqua" pitchFamily="18" charset="0"/>
              </a:rPr>
              <a:t>yards</a:t>
            </a:r>
            <a:r>
              <a:rPr lang="en-US" b="1" dirty="0" smtClean="0">
                <a:latin typeface="Book Antiqua" pitchFamily="18" charset="0"/>
              </a:rPr>
              <a:t>. Particularly </a:t>
            </a:r>
            <a:r>
              <a:rPr lang="en-US" b="1" dirty="0" err="1" smtClean="0">
                <a:latin typeface="Book Antiqua" pitchFamily="18" charset="0"/>
              </a:rPr>
              <a:t>Antep</a:t>
            </a:r>
            <a:r>
              <a:rPr lang="en-US" b="1" dirty="0" smtClean="0">
                <a:latin typeface="Book Antiqua" pitchFamily="18" charset="0"/>
              </a:rPr>
              <a:t> pistachios, olive and grape varieties are grown in the fields</a:t>
            </a:r>
            <a:r>
              <a:rPr lang="tr-TR" b="1" dirty="0" smtClean="0">
                <a:latin typeface="Book Antiqua" pitchFamily="18" charset="0"/>
              </a:rPr>
              <a:t>.</a:t>
            </a:r>
          </a:p>
          <a:p>
            <a:pPr algn="just"/>
            <a:endParaRPr lang="tr-TR" b="1" dirty="0" smtClean="0">
              <a:latin typeface="Book Antiqua" pitchFamily="18" charset="0"/>
            </a:endParaRPr>
          </a:p>
          <a:p>
            <a:pPr algn="just"/>
            <a:r>
              <a:rPr lang="en-US" b="1" dirty="0" smtClean="0">
                <a:latin typeface="Book Antiqua" pitchFamily="18" charset="0"/>
              </a:rPr>
              <a:t>There are nearly 50 millions of pistachio </a:t>
            </a:r>
            <a:endParaRPr lang="tr-TR" b="1" dirty="0" smtClean="0">
              <a:latin typeface="Book Antiqua" pitchFamily="18" charset="0"/>
            </a:endParaRPr>
          </a:p>
          <a:p>
            <a:pPr algn="just"/>
            <a:r>
              <a:rPr lang="en-US" b="1" dirty="0" smtClean="0">
                <a:latin typeface="Book Antiqua" pitchFamily="18" charset="0"/>
              </a:rPr>
              <a:t>trees in the region.</a:t>
            </a:r>
            <a:endParaRPr lang="tr-TR" b="1" dirty="0" smtClean="0">
              <a:latin typeface="Book Antiqua" pitchFamily="18" charset="0"/>
            </a:endParaRPr>
          </a:p>
        </p:txBody>
      </p:sp>
      <p:sp>
        <p:nvSpPr>
          <p:cNvPr id="5" name="4 İçerik Yer Tutucusu"/>
          <p:cNvSpPr>
            <a:spLocks noGrp="1"/>
          </p:cNvSpPr>
          <p:nvPr>
            <p:ph idx="1"/>
          </p:nvPr>
        </p:nvSpPr>
        <p:spPr>
          <a:xfrm>
            <a:off x="5072066" y="3357562"/>
            <a:ext cx="4186238" cy="1928826"/>
          </a:xfrm>
        </p:spPr>
        <p:txBody>
          <a:bodyPr>
            <a:normAutofit/>
          </a:bodyPr>
          <a:lstStyle/>
          <a:p>
            <a:pPr>
              <a:spcBef>
                <a:spcPct val="15000"/>
              </a:spcBef>
              <a:spcAft>
                <a:spcPct val="20000"/>
              </a:spcAft>
              <a:buClr>
                <a:schemeClr val="accent6">
                  <a:lumMod val="50000"/>
                </a:schemeClr>
              </a:buClr>
              <a:buFont typeface="Wingdings" pitchFamily="2" charset="2"/>
              <a:buChar char="Ø"/>
              <a:tabLst>
                <a:tab pos="457200" algn="l"/>
              </a:tabLst>
            </a:pPr>
            <a:r>
              <a:rPr lang="tr-TR" sz="1800" b="1" dirty="0" err="1" smtClean="0">
                <a:latin typeface="Book Antiqua" pitchFamily="18" charset="0"/>
              </a:rPr>
              <a:t>It</a:t>
            </a:r>
            <a:r>
              <a:rPr lang="tr-TR" sz="1800" b="1" dirty="0" smtClean="0">
                <a:latin typeface="Book Antiqua" pitchFamily="18" charset="0"/>
              </a:rPr>
              <a:t> has </a:t>
            </a:r>
            <a:r>
              <a:rPr lang="tr-TR" sz="1800" b="1" dirty="0" err="1" smtClean="0">
                <a:latin typeface="Book Antiqua" pitchFamily="18" charset="0"/>
              </a:rPr>
              <a:t>the</a:t>
            </a:r>
            <a:r>
              <a:rPr lang="en-US" sz="1800" b="1" dirty="0" smtClean="0">
                <a:latin typeface="Book Antiqua" pitchFamily="18" charset="0"/>
              </a:rPr>
              <a:t> best Turkish food in the country. </a:t>
            </a:r>
            <a:endParaRPr lang="tr-TR" sz="1800" b="1" dirty="0" smtClean="0">
              <a:latin typeface="Book Antiqua" pitchFamily="18" charset="0"/>
            </a:endParaRPr>
          </a:p>
          <a:p>
            <a:pPr>
              <a:spcBef>
                <a:spcPct val="15000"/>
              </a:spcBef>
              <a:spcAft>
                <a:spcPct val="20000"/>
              </a:spcAft>
              <a:buClr>
                <a:schemeClr val="accent6">
                  <a:lumMod val="50000"/>
                </a:schemeClr>
              </a:buClr>
              <a:buFont typeface="Wingdings" pitchFamily="2" charset="2"/>
              <a:buChar char="Ø"/>
              <a:tabLst>
                <a:tab pos="457200" algn="l"/>
              </a:tabLst>
            </a:pPr>
            <a:r>
              <a:rPr lang="tr-TR" sz="1800" b="1" dirty="0" err="1" smtClean="0">
                <a:latin typeface="Book Antiqua" pitchFamily="18" charset="0"/>
              </a:rPr>
              <a:t>Awarded</a:t>
            </a:r>
            <a:r>
              <a:rPr lang="tr-TR" sz="1800" b="1" dirty="0" smtClean="0">
                <a:latin typeface="Book Antiqua" pitchFamily="18" charset="0"/>
              </a:rPr>
              <a:t> as “</a:t>
            </a:r>
            <a:r>
              <a:rPr lang="tr-TR" sz="1800" b="1" dirty="0" err="1" smtClean="0">
                <a:latin typeface="Book Antiqua" pitchFamily="18" charset="0"/>
              </a:rPr>
              <a:t>City</a:t>
            </a:r>
            <a:r>
              <a:rPr lang="tr-TR" sz="1800" b="1" dirty="0" smtClean="0">
                <a:latin typeface="Book Antiqua" pitchFamily="18" charset="0"/>
              </a:rPr>
              <a:t> of </a:t>
            </a:r>
            <a:r>
              <a:rPr lang="tr-TR" sz="1800" b="1" dirty="0" err="1" smtClean="0">
                <a:latin typeface="Book Antiqua" pitchFamily="18" charset="0"/>
              </a:rPr>
              <a:t>Gastronomy</a:t>
            </a:r>
            <a:r>
              <a:rPr lang="tr-TR" sz="1800" b="1" dirty="0" smtClean="0">
                <a:latin typeface="Book Antiqua" pitchFamily="18" charset="0"/>
              </a:rPr>
              <a:t>” </a:t>
            </a:r>
            <a:r>
              <a:rPr lang="tr-TR" sz="1800" b="1" dirty="0" err="1" smtClean="0">
                <a:latin typeface="Book Antiqua" pitchFamily="18" charset="0"/>
              </a:rPr>
              <a:t>by</a:t>
            </a:r>
            <a:r>
              <a:rPr lang="tr-TR" sz="1800" b="1" dirty="0" smtClean="0">
                <a:latin typeface="Book Antiqua" pitchFamily="18" charset="0"/>
              </a:rPr>
              <a:t> UNESCO</a:t>
            </a:r>
          </a:p>
          <a:p>
            <a:endParaRPr lang="tr-TR" sz="1800" dirty="0">
              <a:latin typeface="Book Antiqua" pitchFamily="18" charset="0"/>
            </a:endParaRPr>
          </a:p>
        </p:txBody>
      </p:sp>
      <p:pic>
        <p:nvPicPr>
          <p:cNvPr id="10" name="Picture 2" descr="C:\Users\user\Desktop\NUR HNM\üni sunum\zeytinyagi-yapimi-ve-asamalari (1).jpg"/>
          <p:cNvPicPr>
            <a:picLocks noChangeAspect="1" noChangeArrowheads="1"/>
          </p:cNvPicPr>
          <p:nvPr/>
        </p:nvPicPr>
        <p:blipFill>
          <a:blip r:embed="rId4"/>
          <a:srcRect/>
          <a:stretch>
            <a:fillRect/>
          </a:stretch>
        </p:blipFill>
        <p:spPr bwMode="auto">
          <a:xfrm>
            <a:off x="2214514" y="4831737"/>
            <a:ext cx="6929486" cy="2026263"/>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çerik Yer Tutucusu 10"/>
          <p:cNvSpPr>
            <a:spLocks noGrp="1"/>
          </p:cNvSpPr>
          <p:nvPr>
            <p:ph idx="1"/>
          </p:nvPr>
        </p:nvSpPr>
        <p:spPr>
          <a:xfrm>
            <a:off x="0" y="214290"/>
            <a:ext cx="6143636" cy="3643338"/>
          </a:xfrm>
        </p:spPr>
        <p:txBody>
          <a:bodyPr>
            <a:normAutofit fontScale="62500" lnSpcReduction="20000"/>
          </a:bodyPr>
          <a:lstStyle/>
          <a:p>
            <a:pPr marL="342900" indent="-342900">
              <a:spcBef>
                <a:spcPct val="15000"/>
              </a:spcBef>
              <a:spcAft>
                <a:spcPct val="20000"/>
              </a:spcAft>
              <a:buClr>
                <a:srgbClr val="FF3300"/>
              </a:buClr>
              <a:buFont typeface="Wingdings" pitchFamily="2" charset="2"/>
              <a:buChar char="Ø"/>
              <a:tabLst>
                <a:tab pos="457200" algn="l"/>
              </a:tabLst>
            </a:pPr>
            <a:endParaRPr lang="tr-TR" dirty="0" smtClean="0">
              <a:latin typeface="Book Antiqua" pitchFamily="18" charset="0"/>
            </a:endParaRPr>
          </a:p>
          <a:p>
            <a:pPr marL="342900" indent="-342900">
              <a:spcBef>
                <a:spcPct val="15000"/>
              </a:spcBef>
              <a:spcAft>
                <a:spcPct val="20000"/>
              </a:spcAft>
              <a:buClr>
                <a:schemeClr val="accent6">
                  <a:lumMod val="50000"/>
                </a:schemeClr>
              </a:buClr>
              <a:buFont typeface="Wingdings" pitchFamily="2" charset="2"/>
              <a:buChar char="Ø"/>
              <a:tabLst>
                <a:tab pos="457200" algn="l"/>
              </a:tabLst>
            </a:pPr>
            <a:r>
              <a:rPr lang="en-US" dirty="0" smtClean="0">
                <a:latin typeface="Book Antiqua" pitchFamily="18" charset="0"/>
              </a:rPr>
              <a:t>The number of large industry businesses established in Gaziantep comprise </a:t>
            </a:r>
            <a:r>
              <a:rPr lang="en-US" b="1" dirty="0" smtClean="0">
                <a:latin typeface="Book Antiqua" pitchFamily="18" charset="0"/>
              </a:rPr>
              <a:t>four percent </a:t>
            </a:r>
            <a:r>
              <a:rPr lang="en-US" dirty="0" smtClean="0">
                <a:latin typeface="Book Antiqua" pitchFamily="18" charset="0"/>
              </a:rPr>
              <a:t>of the Turkish industry in general, and small industries comprise </a:t>
            </a:r>
            <a:r>
              <a:rPr lang="en-US" b="1" dirty="0" smtClean="0">
                <a:latin typeface="Book Antiqua" pitchFamily="18" charset="0"/>
              </a:rPr>
              <a:t>six percent</a:t>
            </a:r>
            <a:r>
              <a:rPr lang="en-US" dirty="0" smtClean="0">
                <a:latin typeface="Book Antiqua" pitchFamily="18" charset="0"/>
              </a:rPr>
              <a:t>. </a:t>
            </a:r>
            <a:endParaRPr lang="tr-TR" dirty="0" smtClean="0">
              <a:latin typeface="Book Antiqua" pitchFamily="18" charset="0"/>
            </a:endParaRPr>
          </a:p>
          <a:p>
            <a:pPr marL="342900" indent="-342900">
              <a:spcBef>
                <a:spcPct val="15000"/>
              </a:spcBef>
              <a:spcAft>
                <a:spcPct val="20000"/>
              </a:spcAft>
              <a:buClr>
                <a:schemeClr val="accent6">
                  <a:lumMod val="50000"/>
                </a:schemeClr>
              </a:buClr>
              <a:buFont typeface="Wingdings" pitchFamily="2" charset="2"/>
              <a:buChar char="Ø"/>
              <a:tabLst>
                <a:tab pos="457200" algn="l"/>
              </a:tabLst>
            </a:pPr>
            <a:r>
              <a:rPr lang="tr-TR" b="1" dirty="0" smtClean="0">
                <a:latin typeface="Book Antiqua" pitchFamily="18" charset="0"/>
              </a:rPr>
              <a:t>L</a:t>
            </a:r>
            <a:r>
              <a:rPr lang="en-US" b="1" dirty="0" err="1" smtClean="0">
                <a:latin typeface="Book Antiqua" pitchFamily="18" charset="0"/>
              </a:rPr>
              <a:t>argest</a:t>
            </a:r>
            <a:r>
              <a:rPr lang="en-US" b="1" dirty="0" smtClean="0">
                <a:latin typeface="Book Antiqua" pitchFamily="18" charset="0"/>
              </a:rPr>
              <a:t> trade and industrial center</a:t>
            </a:r>
            <a:r>
              <a:rPr lang="tr-TR" b="1" dirty="0" smtClean="0">
                <a:latin typeface="Book Antiqua" pitchFamily="18" charset="0"/>
              </a:rPr>
              <a:t> in </a:t>
            </a:r>
            <a:r>
              <a:rPr lang="tr-TR" b="1" dirty="0" err="1" smtClean="0">
                <a:latin typeface="Book Antiqua" pitchFamily="18" charset="0"/>
              </a:rPr>
              <a:t>the</a:t>
            </a:r>
            <a:r>
              <a:rPr lang="tr-TR" b="1" dirty="0" smtClean="0">
                <a:latin typeface="Book Antiqua" pitchFamily="18" charset="0"/>
              </a:rPr>
              <a:t> </a:t>
            </a:r>
            <a:r>
              <a:rPr lang="tr-TR" b="1" dirty="0" err="1" smtClean="0">
                <a:latin typeface="Book Antiqua" pitchFamily="18" charset="0"/>
              </a:rPr>
              <a:t>region</a:t>
            </a:r>
            <a:r>
              <a:rPr lang="tr-TR" b="1" dirty="0" smtClean="0">
                <a:latin typeface="Book Antiqua" pitchFamily="18" charset="0"/>
              </a:rPr>
              <a:t>.</a:t>
            </a:r>
            <a:r>
              <a:rPr lang="en-US" b="1" dirty="0" smtClean="0">
                <a:latin typeface="Book Antiqua" pitchFamily="18" charset="0"/>
              </a:rPr>
              <a:t> </a:t>
            </a:r>
            <a:endParaRPr lang="tr-TR" b="1" dirty="0" smtClean="0">
              <a:latin typeface="Book Antiqua" pitchFamily="18" charset="0"/>
            </a:endParaRPr>
          </a:p>
          <a:p>
            <a:pPr marL="342900" indent="-342900">
              <a:spcBef>
                <a:spcPct val="15000"/>
              </a:spcBef>
              <a:spcAft>
                <a:spcPct val="20000"/>
              </a:spcAft>
              <a:buClr>
                <a:schemeClr val="accent6">
                  <a:lumMod val="50000"/>
                </a:schemeClr>
              </a:buClr>
              <a:buFont typeface="Wingdings" pitchFamily="2" charset="2"/>
              <a:buChar char="Ø"/>
              <a:tabLst>
                <a:tab pos="457200" algn="l"/>
              </a:tabLst>
            </a:pPr>
            <a:r>
              <a:rPr lang="en-US" dirty="0" smtClean="0">
                <a:latin typeface="Book Antiqua" pitchFamily="18" charset="0"/>
              </a:rPr>
              <a:t>Gaziantep has three organized industrial zones covering 12 million </a:t>
            </a:r>
            <a:r>
              <a:rPr lang="en-US" dirty="0" err="1" smtClean="0">
                <a:latin typeface="Book Antiqua" pitchFamily="18" charset="0"/>
              </a:rPr>
              <a:t>sqm</a:t>
            </a:r>
            <a:r>
              <a:rPr lang="en-US" dirty="0" smtClean="0">
                <a:latin typeface="Book Antiqua" pitchFamily="18" charset="0"/>
              </a:rPr>
              <a:t>.</a:t>
            </a:r>
            <a:endParaRPr lang="tr-TR" dirty="0" smtClean="0">
              <a:latin typeface="Book Antiqua" pitchFamily="18" charset="0"/>
            </a:endParaRPr>
          </a:p>
          <a:p>
            <a:pPr marL="342900" indent="-342900">
              <a:spcBef>
                <a:spcPct val="15000"/>
              </a:spcBef>
              <a:spcAft>
                <a:spcPct val="20000"/>
              </a:spcAft>
              <a:buClr>
                <a:schemeClr val="accent6">
                  <a:lumMod val="50000"/>
                </a:schemeClr>
              </a:buClr>
              <a:buFont typeface="Wingdings" pitchFamily="2" charset="2"/>
              <a:buChar char="Ø"/>
              <a:tabLst>
                <a:tab pos="457200" algn="l"/>
              </a:tabLst>
            </a:pPr>
            <a:r>
              <a:rPr lang="en-US" dirty="0" smtClean="0">
                <a:latin typeface="Book Antiqua" pitchFamily="18" charset="0"/>
              </a:rPr>
              <a:t>The industrial sector with many small and medium size businesses offers a wide opportunity of employment.  </a:t>
            </a:r>
            <a:r>
              <a:rPr lang="tr-TR" dirty="0" err="1" smtClean="0">
                <a:latin typeface="Book Antiqua" pitchFamily="18" charset="0"/>
              </a:rPr>
              <a:t>Around</a:t>
            </a:r>
            <a:r>
              <a:rPr lang="tr-TR" dirty="0" smtClean="0">
                <a:latin typeface="Book Antiqua" pitchFamily="18" charset="0"/>
              </a:rPr>
              <a:t> 20.000 </a:t>
            </a:r>
            <a:r>
              <a:rPr lang="tr-TR" dirty="0" err="1" smtClean="0">
                <a:latin typeface="Book Antiqua" pitchFamily="18" charset="0"/>
              </a:rPr>
              <a:t>employees</a:t>
            </a:r>
            <a:r>
              <a:rPr lang="tr-TR" dirty="0" smtClean="0">
                <a:latin typeface="Book Antiqua" pitchFamily="18" charset="0"/>
              </a:rPr>
              <a:t> in </a:t>
            </a:r>
            <a:r>
              <a:rPr lang="tr-TR" dirty="0" err="1" smtClean="0">
                <a:latin typeface="Book Antiqua" pitchFamily="18" charset="0"/>
              </a:rPr>
              <a:t>each</a:t>
            </a:r>
            <a:r>
              <a:rPr lang="tr-TR" dirty="0" smtClean="0">
                <a:latin typeface="Book Antiqua" pitchFamily="18" charset="0"/>
              </a:rPr>
              <a:t> </a:t>
            </a:r>
            <a:r>
              <a:rPr lang="tr-TR" dirty="0" err="1" smtClean="0">
                <a:latin typeface="Book Antiqua" pitchFamily="18" charset="0"/>
              </a:rPr>
              <a:t>zone</a:t>
            </a:r>
            <a:r>
              <a:rPr lang="tr-TR" dirty="0" smtClean="0">
                <a:latin typeface="Book Antiqua" pitchFamily="18" charset="0"/>
              </a:rPr>
              <a:t>. </a:t>
            </a:r>
          </a:p>
          <a:p>
            <a:pPr marL="342900" indent="-342900">
              <a:spcBef>
                <a:spcPct val="15000"/>
              </a:spcBef>
              <a:spcAft>
                <a:spcPct val="20000"/>
              </a:spcAft>
              <a:buClr>
                <a:srgbClr val="FF3300"/>
              </a:buClr>
              <a:buNone/>
              <a:tabLst>
                <a:tab pos="457200" algn="l"/>
              </a:tabLst>
            </a:pPr>
            <a:endParaRPr lang="tr-TR" dirty="0" smtClean="0">
              <a:latin typeface="Book Antiqua" pitchFamily="18" charset="0"/>
            </a:endParaRPr>
          </a:p>
          <a:p>
            <a:pPr marL="342900" indent="-342900">
              <a:spcBef>
                <a:spcPct val="15000"/>
              </a:spcBef>
              <a:spcAft>
                <a:spcPct val="20000"/>
              </a:spcAft>
              <a:buClr>
                <a:srgbClr val="FF3300"/>
              </a:buClr>
              <a:buNone/>
              <a:tabLst>
                <a:tab pos="457200" algn="l"/>
              </a:tabLst>
            </a:pPr>
            <a:endParaRPr lang="tr-TR" dirty="0" smtClean="0">
              <a:latin typeface="Book Antiqua" pitchFamily="18" charset="0"/>
            </a:endParaRPr>
          </a:p>
          <a:p>
            <a:pPr marL="342900" indent="-342900">
              <a:spcBef>
                <a:spcPct val="15000"/>
              </a:spcBef>
              <a:spcAft>
                <a:spcPct val="20000"/>
              </a:spcAft>
              <a:buClr>
                <a:srgbClr val="FF3300"/>
              </a:buClr>
              <a:buNone/>
              <a:tabLst>
                <a:tab pos="457200" algn="l"/>
              </a:tabLst>
            </a:pPr>
            <a:endParaRPr lang="tr-TR" dirty="0" smtClean="0">
              <a:latin typeface="Book Antiqua" pitchFamily="18" charset="0"/>
            </a:endParaRPr>
          </a:p>
          <a:p>
            <a:pPr marL="342900" indent="-342900">
              <a:spcBef>
                <a:spcPct val="15000"/>
              </a:spcBef>
              <a:spcAft>
                <a:spcPct val="20000"/>
              </a:spcAft>
              <a:buClr>
                <a:srgbClr val="FF3300"/>
              </a:buClr>
              <a:buNone/>
              <a:tabLst>
                <a:tab pos="457200" algn="l"/>
              </a:tabLst>
            </a:pPr>
            <a:endParaRPr lang="tr-TR" dirty="0" smtClean="0">
              <a:latin typeface="Book Antiqua" pitchFamily="18" charset="0"/>
            </a:endParaRPr>
          </a:p>
          <a:p>
            <a:pPr marL="342900" indent="-342900">
              <a:spcBef>
                <a:spcPct val="15000"/>
              </a:spcBef>
              <a:spcAft>
                <a:spcPct val="20000"/>
              </a:spcAft>
              <a:buClr>
                <a:srgbClr val="FF3300"/>
              </a:buClr>
              <a:buFont typeface="Wingdings" pitchFamily="2" charset="2"/>
              <a:buChar char="Ø"/>
              <a:tabLst>
                <a:tab pos="457200" algn="l"/>
              </a:tabLst>
            </a:pPr>
            <a:endParaRPr lang="tr-TR" dirty="0" smtClean="0">
              <a:latin typeface="Book Antiqua" pitchFamily="18" charset="0"/>
            </a:endParaRPr>
          </a:p>
          <a:p>
            <a:pPr marL="342900" indent="-342900">
              <a:spcBef>
                <a:spcPct val="15000"/>
              </a:spcBef>
              <a:spcAft>
                <a:spcPct val="20000"/>
              </a:spcAft>
              <a:buClr>
                <a:srgbClr val="FF3300"/>
              </a:buClr>
              <a:buFont typeface="Wingdings" pitchFamily="2" charset="2"/>
              <a:buChar char="Ø"/>
              <a:tabLst>
                <a:tab pos="457200" algn="l"/>
              </a:tabLst>
            </a:pPr>
            <a:endParaRPr lang="tr-TR" dirty="0" smtClean="0">
              <a:latin typeface="Book Antiqua" pitchFamily="18" charset="0"/>
            </a:endParaRPr>
          </a:p>
          <a:p>
            <a:pPr marL="342900" indent="-342900">
              <a:spcBef>
                <a:spcPct val="15000"/>
              </a:spcBef>
              <a:spcAft>
                <a:spcPct val="20000"/>
              </a:spcAft>
              <a:buClr>
                <a:srgbClr val="FF3300"/>
              </a:buClr>
              <a:buNone/>
              <a:tabLst>
                <a:tab pos="457200" algn="l"/>
              </a:tabLst>
            </a:pPr>
            <a:endParaRPr lang="tr-TR" dirty="0" smtClean="0">
              <a:latin typeface="Book Antiqua" pitchFamily="18" charset="0"/>
            </a:endParaRPr>
          </a:p>
          <a:p>
            <a:endParaRPr lang="tr-TR" dirty="0" smtClean="0">
              <a:latin typeface="Book Antiqua" pitchFamily="18" charset="0"/>
            </a:endParaRPr>
          </a:p>
        </p:txBody>
      </p:sp>
      <p:pic>
        <p:nvPicPr>
          <p:cNvPr id="10" name="Picture 2" descr="C:\Users\user\Desktop\gaziantep-osb.png"/>
          <p:cNvPicPr>
            <a:picLocks noChangeAspect="1" noChangeArrowheads="1"/>
          </p:cNvPicPr>
          <p:nvPr/>
        </p:nvPicPr>
        <p:blipFill>
          <a:blip r:embed="rId2"/>
          <a:srcRect/>
          <a:stretch>
            <a:fillRect/>
          </a:stretch>
        </p:blipFill>
        <p:spPr bwMode="auto">
          <a:xfrm>
            <a:off x="4071902" y="3500438"/>
            <a:ext cx="5072098" cy="3143272"/>
          </a:xfrm>
          <a:prstGeom prst="rect">
            <a:avLst/>
          </a:prstGeom>
          <a:noFill/>
        </p:spPr>
      </p:pic>
      <p:pic>
        <p:nvPicPr>
          <p:cNvPr id="14" name="Picture 3" descr="C:\Users\user\Desktop\gaziantep-osb-enerji-santrali.png"/>
          <p:cNvPicPr>
            <a:picLocks noChangeAspect="1" noChangeArrowheads="1"/>
          </p:cNvPicPr>
          <p:nvPr/>
        </p:nvPicPr>
        <p:blipFill>
          <a:blip r:embed="rId3"/>
          <a:srcRect/>
          <a:stretch>
            <a:fillRect/>
          </a:stretch>
        </p:blipFill>
        <p:spPr bwMode="auto">
          <a:xfrm>
            <a:off x="285720" y="3786190"/>
            <a:ext cx="3528113" cy="1766879"/>
          </a:xfrm>
          <a:prstGeom prst="rect">
            <a:avLst/>
          </a:prstGeom>
          <a:noFill/>
        </p:spPr>
      </p:pic>
    </p:spTree>
    <p:extLst>
      <p:ext uri="{BB962C8B-B14F-4D97-AF65-F5344CB8AC3E}">
        <p14:creationId xmlns="" xmlns:p14="http://schemas.microsoft.com/office/powerpoint/2010/main" val="27123460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C:\Users\user\Desktop\katalog eklemeler\resimler\Resim3.png"/>
          <p:cNvPicPr>
            <a:picLocks noChangeAspect="1" noChangeArrowheads="1"/>
          </p:cNvPicPr>
          <p:nvPr/>
        </p:nvPicPr>
        <p:blipFill>
          <a:blip r:embed="rId2"/>
          <a:srcRect/>
          <a:stretch>
            <a:fillRect/>
          </a:stretch>
        </p:blipFill>
        <p:spPr bwMode="auto">
          <a:xfrm>
            <a:off x="0" y="0"/>
            <a:ext cx="9144000" cy="2243137"/>
          </a:xfrm>
          <a:prstGeom prst="rect">
            <a:avLst/>
          </a:prstGeom>
          <a:noFill/>
        </p:spPr>
      </p:pic>
      <p:sp>
        <p:nvSpPr>
          <p:cNvPr id="7" name="6 Metin kutusu"/>
          <p:cNvSpPr txBox="1"/>
          <p:nvPr/>
        </p:nvSpPr>
        <p:spPr>
          <a:xfrm rot="19141004">
            <a:off x="-1161682" y="2851237"/>
            <a:ext cx="5429288" cy="1754326"/>
          </a:xfrm>
          <a:prstGeom prst="rect">
            <a:avLst/>
          </a:prstGeom>
          <a:noFill/>
        </p:spPr>
        <p:txBody>
          <a:bodyPr wrap="square" rtlCol="0">
            <a:spAutoFit/>
          </a:bodyPr>
          <a:lstStyle/>
          <a:p>
            <a:pPr algn="ctr"/>
            <a:r>
              <a:rPr lang="en-US" sz="5400" dirty="0" smtClean="0">
                <a:latin typeface="Brush Script MT" pitchFamily="66" charset="0"/>
              </a:rPr>
              <a:t>University </a:t>
            </a:r>
            <a:endParaRPr lang="tr-TR" sz="5400" dirty="0" smtClean="0">
              <a:latin typeface="Brush Script MT" pitchFamily="66" charset="0"/>
            </a:endParaRPr>
          </a:p>
          <a:p>
            <a:pPr algn="ctr"/>
            <a:r>
              <a:rPr lang="en-US" sz="5400" dirty="0" smtClean="0">
                <a:latin typeface="Brush Script MT" pitchFamily="66" charset="0"/>
              </a:rPr>
              <a:t>at a Glance</a:t>
            </a:r>
            <a:endParaRPr lang="en-US" sz="5400" dirty="0">
              <a:latin typeface="Brush Script MT" pitchFamily="66" charset="0"/>
            </a:endParaRPr>
          </a:p>
        </p:txBody>
      </p:sp>
      <p:sp>
        <p:nvSpPr>
          <p:cNvPr id="9" name="Rectangle 6"/>
          <p:cNvSpPr>
            <a:spLocks noChangeArrowheads="1"/>
          </p:cNvSpPr>
          <p:nvPr/>
        </p:nvSpPr>
        <p:spPr bwMode="auto">
          <a:xfrm>
            <a:off x="3143240" y="1714488"/>
            <a:ext cx="5786478" cy="5000636"/>
          </a:xfrm>
          <a:prstGeom prst="rect">
            <a:avLst/>
          </a:prstGeom>
          <a:solidFill>
            <a:schemeClr val="tx1">
              <a:alpha val="94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bg1">
                    <a:lumMod val="85000"/>
                    <a:lumOff val="15000"/>
                  </a:schemeClr>
                </a:solidFill>
                <a:effectLst/>
                <a:latin typeface="+mj-lt"/>
                <a:ea typeface="Calibri" pitchFamily="34" charset="0"/>
                <a:cs typeface="Arial" pitchFamily="34" charset="0"/>
              </a:rPr>
              <a:t>Gaziantep University;</a:t>
            </a:r>
            <a:r>
              <a:rPr kumimoji="0" lang="tr-TR" sz="1400" b="0" i="0" u="none" strike="noStrike" cap="none" normalizeH="0" dirty="0" smtClean="0">
                <a:ln>
                  <a:noFill/>
                </a:ln>
                <a:solidFill>
                  <a:schemeClr val="bg1">
                    <a:lumMod val="85000"/>
                    <a:lumOff val="15000"/>
                  </a:schemeClr>
                </a:solidFill>
                <a:effectLst/>
                <a:latin typeface="+mj-lt"/>
                <a:ea typeface="Calibri" pitchFamily="34" charset="0"/>
                <a:cs typeface="Arial" pitchFamily="34" charset="0"/>
              </a:rPr>
              <a:t> </a:t>
            </a:r>
            <a:r>
              <a:rPr kumimoji="0" lang="en-GB" sz="1400" b="0" i="0" u="none" strike="noStrike" cap="none" normalizeH="0" baseline="0" dirty="0" smtClean="0">
                <a:ln>
                  <a:noFill/>
                </a:ln>
                <a:solidFill>
                  <a:schemeClr val="bg1">
                    <a:lumMod val="85000"/>
                    <a:lumOff val="15000"/>
                  </a:schemeClr>
                </a:solidFill>
                <a:effectLst/>
                <a:latin typeface="+mj-lt"/>
                <a:ea typeface="Calibri" pitchFamily="34" charset="0"/>
                <a:cs typeface="Arial" pitchFamily="34" charset="0"/>
              </a:rPr>
              <a:t>providing quality education to </a:t>
            </a:r>
            <a:r>
              <a:rPr kumimoji="0" lang="tr-TR" sz="1400" b="0" i="0" u="none" strike="noStrike" cap="none" normalizeH="0" baseline="0" dirty="0" err="1" smtClean="0">
                <a:ln>
                  <a:noFill/>
                </a:ln>
                <a:solidFill>
                  <a:schemeClr val="bg1">
                    <a:lumMod val="85000"/>
                    <a:lumOff val="15000"/>
                  </a:schemeClr>
                </a:solidFill>
                <a:effectLst/>
                <a:latin typeface="+mj-lt"/>
                <a:ea typeface="Calibri" pitchFamily="34" charset="0"/>
                <a:cs typeface="Arial" pitchFamily="34" charset="0"/>
              </a:rPr>
              <a:t>more</a:t>
            </a:r>
            <a:r>
              <a:rPr kumimoji="0" lang="tr-TR" sz="1400" b="0" i="0" u="none" strike="noStrike" cap="none" normalizeH="0" baseline="0" dirty="0" smtClean="0">
                <a:ln>
                  <a:noFill/>
                </a:ln>
                <a:solidFill>
                  <a:schemeClr val="bg1">
                    <a:lumMod val="85000"/>
                    <a:lumOff val="15000"/>
                  </a:schemeClr>
                </a:solidFill>
                <a:effectLst/>
                <a:latin typeface="+mj-lt"/>
                <a:ea typeface="Calibri" pitchFamily="34" charset="0"/>
                <a:cs typeface="Arial" pitchFamily="34" charset="0"/>
              </a:rPr>
              <a:t> </a:t>
            </a:r>
            <a:r>
              <a:rPr kumimoji="0" lang="tr-TR" sz="1400" b="0" i="0" u="none" strike="noStrike" cap="none" normalizeH="0" baseline="0" dirty="0" err="1" smtClean="0">
                <a:ln>
                  <a:noFill/>
                </a:ln>
                <a:solidFill>
                  <a:schemeClr val="bg1">
                    <a:lumMod val="85000"/>
                    <a:lumOff val="15000"/>
                  </a:schemeClr>
                </a:solidFill>
                <a:effectLst/>
                <a:latin typeface="+mj-lt"/>
                <a:ea typeface="Calibri" pitchFamily="34" charset="0"/>
                <a:cs typeface="Arial" pitchFamily="34" charset="0"/>
              </a:rPr>
              <a:t>than</a:t>
            </a:r>
            <a:r>
              <a:rPr kumimoji="0" lang="tr-TR" sz="1400" b="0" i="0" u="none" strike="noStrike" cap="none" normalizeH="0" baseline="0" dirty="0" smtClean="0">
                <a:ln>
                  <a:noFill/>
                </a:ln>
                <a:solidFill>
                  <a:schemeClr val="bg1">
                    <a:lumMod val="85000"/>
                    <a:lumOff val="15000"/>
                  </a:schemeClr>
                </a:solidFill>
                <a:effectLst/>
                <a:latin typeface="+mj-lt"/>
                <a:ea typeface="Calibri" pitchFamily="34" charset="0"/>
                <a:cs typeface="Arial" pitchFamily="34" charset="0"/>
              </a:rPr>
              <a:t> </a:t>
            </a:r>
            <a:r>
              <a:rPr kumimoji="0" lang="tr-TR" sz="1400" b="0" i="0" u="none" strike="noStrike" cap="none" normalizeH="0" baseline="0" dirty="0" smtClean="0">
                <a:ln>
                  <a:noFill/>
                </a:ln>
                <a:solidFill>
                  <a:schemeClr val="bg1">
                    <a:lumMod val="85000"/>
                    <a:lumOff val="15000"/>
                  </a:schemeClr>
                </a:solidFill>
                <a:effectLst/>
                <a:latin typeface="+mj-lt"/>
                <a:ea typeface="Calibri" pitchFamily="34" charset="0"/>
                <a:cs typeface="Arial" pitchFamily="34" charset="0"/>
              </a:rPr>
              <a:t>45.000</a:t>
            </a:r>
            <a:r>
              <a:rPr kumimoji="0" lang="en-GB" sz="1400" b="0" i="0" u="none" strike="noStrike" cap="none" normalizeH="0" baseline="0" dirty="0" smtClean="0">
                <a:ln>
                  <a:noFill/>
                </a:ln>
                <a:solidFill>
                  <a:schemeClr val="bg1">
                    <a:lumMod val="85000"/>
                    <a:lumOff val="15000"/>
                  </a:schemeClr>
                </a:solidFill>
                <a:effectLst/>
                <a:latin typeface="+mj-lt"/>
                <a:ea typeface="Calibri" pitchFamily="34" charset="0"/>
                <a:cs typeface="Arial" pitchFamily="34" charset="0"/>
              </a:rPr>
              <a:t> </a:t>
            </a:r>
            <a:r>
              <a:rPr kumimoji="0" lang="en-GB" sz="1400" b="0" i="0" u="none" strike="noStrike" cap="none" normalizeH="0" baseline="0" dirty="0" smtClean="0">
                <a:ln>
                  <a:noFill/>
                </a:ln>
                <a:solidFill>
                  <a:schemeClr val="bg1">
                    <a:lumMod val="85000"/>
                    <a:lumOff val="15000"/>
                  </a:schemeClr>
                </a:solidFill>
                <a:effectLst/>
                <a:latin typeface="+mj-lt"/>
                <a:ea typeface="Calibri" pitchFamily="34" charset="0"/>
                <a:cs typeface="Arial" pitchFamily="34" charset="0"/>
              </a:rPr>
              <a:t>students,</a:t>
            </a:r>
            <a:r>
              <a:rPr kumimoji="0" lang="tr-TR" sz="1400" b="0" i="0" u="none" strike="noStrike" cap="none" normalizeH="0" baseline="0" dirty="0" smtClean="0">
                <a:ln>
                  <a:noFill/>
                </a:ln>
                <a:solidFill>
                  <a:schemeClr val="bg1">
                    <a:lumMod val="85000"/>
                    <a:lumOff val="15000"/>
                  </a:schemeClr>
                </a:solidFill>
                <a:effectLst/>
                <a:latin typeface="+mj-lt"/>
                <a:ea typeface="Calibri" pitchFamily="34" charset="0"/>
                <a:cs typeface="Arial" pitchFamily="34" charset="0"/>
              </a:rPr>
              <a:t> </a:t>
            </a:r>
            <a:r>
              <a:rPr kumimoji="0" lang="en-GB" sz="1400" b="0" i="0" u="none" strike="noStrike" cap="none" normalizeH="0" baseline="0" dirty="0" smtClean="0">
                <a:ln>
                  <a:noFill/>
                </a:ln>
                <a:solidFill>
                  <a:schemeClr val="bg1">
                    <a:lumMod val="85000"/>
                    <a:lumOff val="15000"/>
                  </a:schemeClr>
                </a:solidFill>
                <a:effectLst/>
                <a:latin typeface="+mj-lt"/>
                <a:ea typeface="Calibri" pitchFamily="34" charset="0"/>
                <a:cs typeface="Arial" pitchFamily="34" charset="0"/>
              </a:rPr>
              <a:t>3</a:t>
            </a:r>
            <a:r>
              <a:rPr kumimoji="0" lang="tr-TR" sz="1400" b="0" i="0" u="none" strike="noStrike" cap="none" normalizeH="0" baseline="0" dirty="0" smtClean="0">
                <a:ln>
                  <a:noFill/>
                </a:ln>
                <a:solidFill>
                  <a:schemeClr val="bg1">
                    <a:lumMod val="85000"/>
                    <a:lumOff val="15000"/>
                  </a:schemeClr>
                </a:solidFill>
                <a:effectLst/>
                <a:latin typeface="+mj-lt"/>
                <a:ea typeface="Calibri" pitchFamily="34" charset="0"/>
                <a:cs typeface="Arial" pitchFamily="34" charset="0"/>
              </a:rPr>
              <a:t>.</a:t>
            </a:r>
            <a:r>
              <a:rPr kumimoji="0" lang="en-GB" sz="1400" b="0" i="0" u="none" strike="noStrike" cap="none" normalizeH="0" baseline="0" dirty="0" smtClean="0">
                <a:ln>
                  <a:noFill/>
                </a:ln>
                <a:solidFill>
                  <a:schemeClr val="bg1">
                    <a:lumMod val="85000"/>
                    <a:lumOff val="15000"/>
                  </a:schemeClr>
                </a:solidFill>
                <a:effectLst/>
                <a:latin typeface="+mj-lt"/>
                <a:ea typeface="Calibri" pitchFamily="34" charset="0"/>
                <a:cs typeface="Arial" pitchFamily="34" charset="0"/>
              </a:rPr>
              <a:t>800 of whom are international students from 107 countries, is taking firm steps towards becoming a world university with its strong academic staff, physical infrastructure, social and cultural opportunities. </a:t>
            </a:r>
            <a:endParaRPr kumimoji="0" lang="tr-TR" sz="1400" b="0" i="0" u="none" strike="noStrike" cap="none" normalizeH="0" baseline="0" dirty="0" smtClean="0">
              <a:ln>
                <a:noFill/>
              </a:ln>
              <a:solidFill>
                <a:schemeClr val="bg1">
                  <a:lumMod val="85000"/>
                  <a:lumOff val="15000"/>
                </a:schemeClr>
              </a:solidFill>
              <a:effectLst/>
              <a:latin typeface="+mj-lt"/>
              <a:ea typeface="Calibri"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tr-TR" sz="1400" dirty="0">
              <a:solidFill>
                <a:schemeClr val="bg1">
                  <a:lumMod val="85000"/>
                  <a:lumOff val="15000"/>
                </a:schemeClr>
              </a:solidFill>
              <a:latin typeface="+mj-lt"/>
              <a:ea typeface="Calibri"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bg1">
                    <a:lumMod val="85000"/>
                    <a:lumOff val="15000"/>
                  </a:schemeClr>
                </a:solidFill>
                <a:effectLst/>
                <a:latin typeface="+mj-lt"/>
                <a:ea typeface="Calibri" pitchFamily="34" charset="0"/>
                <a:cs typeface="Arial" pitchFamily="34" charset="0"/>
              </a:rPr>
              <a:t>Gaziantep University has the characteristics of a university which is delicately followed due to its exemplary projects for other universities like Intern Education Model and Civic Involvement Projects.</a:t>
            </a:r>
            <a:endParaRPr kumimoji="0" lang="tr-TR" sz="1400" b="0" i="0" u="none" strike="noStrike" cap="none" normalizeH="0" baseline="0" dirty="0" smtClean="0">
              <a:ln>
                <a:noFill/>
              </a:ln>
              <a:solidFill>
                <a:schemeClr val="bg1">
                  <a:lumMod val="85000"/>
                  <a:lumOff val="15000"/>
                </a:schemeClr>
              </a:solidFill>
              <a:effectLst/>
              <a:latin typeface="+mj-lt"/>
              <a:ea typeface="Calibri"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tr-TR" sz="1400" b="0" i="0" u="none" strike="noStrike" cap="none" normalizeH="0" baseline="0" dirty="0" smtClean="0">
              <a:ln>
                <a:noFill/>
              </a:ln>
              <a:solidFill>
                <a:schemeClr val="bg1">
                  <a:lumMod val="85000"/>
                  <a:lumOff val="15000"/>
                </a:schemeClr>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tr-TR" sz="1400" dirty="0" err="1">
                <a:solidFill>
                  <a:schemeClr val="bg1">
                    <a:lumMod val="85000"/>
                    <a:lumOff val="15000"/>
                  </a:schemeClr>
                </a:solidFill>
                <a:latin typeface="+mj-lt"/>
                <a:ea typeface="Calibri" pitchFamily="34" charset="0"/>
                <a:cs typeface="Arial" pitchFamily="34" charset="0"/>
              </a:rPr>
              <a:t>I</a:t>
            </a:r>
            <a:r>
              <a:rPr kumimoji="0" lang="tr-TR" sz="1400" b="0" i="0" u="none" strike="noStrike" cap="none" normalizeH="0" baseline="0" dirty="0" err="1" smtClean="0">
                <a:ln>
                  <a:noFill/>
                </a:ln>
                <a:solidFill>
                  <a:schemeClr val="bg1">
                    <a:lumMod val="85000"/>
                    <a:lumOff val="15000"/>
                  </a:schemeClr>
                </a:solidFill>
                <a:effectLst/>
                <a:latin typeface="+mj-lt"/>
                <a:ea typeface="Calibri" pitchFamily="34" charset="0"/>
                <a:cs typeface="Arial" pitchFamily="34" charset="0"/>
              </a:rPr>
              <a:t>t</a:t>
            </a:r>
            <a:r>
              <a:rPr kumimoji="0" lang="tr-TR" sz="1400" b="0" i="0" u="none" strike="noStrike" cap="none" normalizeH="0" baseline="0" dirty="0" smtClean="0">
                <a:ln>
                  <a:noFill/>
                </a:ln>
                <a:solidFill>
                  <a:schemeClr val="bg1">
                    <a:lumMod val="85000"/>
                    <a:lumOff val="15000"/>
                  </a:schemeClr>
                </a:solidFill>
                <a:effectLst/>
                <a:latin typeface="+mj-lt"/>
                <a:ea typeface="Calibri" pitchFamily="34" charset="0"/>
                <a:cs typeface="Arial" pitchFamily="34" charset="0"/>
              </a:rPr>
              <a:t> </a:t>
            </a:r>
            <a:r>
              <a:rPr kumimoji="0" lang="en-GB" sz="1400" b="0" i="0" u="none" strike="noStrike" cap="none" normalizeH="0" baseline="0" dirty="0" smtClean="0">
                <a:ln>
                  <a:noFill/>
                </a:ln>
                <a:solidFill>
                  <a:schemeClr val="bg1">
                    <a:lumMod val="85000"/>
                    <a:lumOff val="15000"/>
                  </a:schemeClr>
                </a:solidFill>
                <a:effectLst/>
                <a:latin typeface="+mj-lt"/>
                <a:ea typeface="Calibri" pitchFamily="34" charset="0"/>
                <a:cs typeface="Arial" pitchFamily="34" charset="0"/>
              </a:rPr>
              <a:t>is aimed to transfer knowledge, science, wisdom and cultural accumulation from </a:t>
            </a:r>
            <a:r>
              <a:rPr kumimoji="0" lang="tr-TR" sz="1400" b="0" i="0" u="none" strike="noStrike" cap="none" normalizeH="0" baseline="0" dirty="0" smtClean="0">
                <a:ln>
                  <a:noFill/>
                </a:ln>
                <a:solidFill>
                  <a:schemeClr val="bg1">
                    <a:lumMod val="85000"/>
                    <a:lumOff val="15000"/>
                  </a:schemeClr>
                </a:solidFill>
                <a:effectLst/>
                <a:latin typeface="+mj-lt"/>
                <a:ea typeface="Calibri" pitchFamily="34" charset="0"/>
                <a:cs typeface="Arial" pitchFamily="34" charset="0"/>
              </a:rPr>
              <a:t>GAUN</a:t>
            </a:r>
            <a:r>
              <a:rPr kumimoji="0" lang="en-GB" sz="1400" b="0" i="0" u="none" strike="noStrike" cap="none" normalizeH="0" baseline="0" dirty="0" smtClean="0">
                <a:ln>
                  <a:noFill/>
                </a:ln>
                <a:solidFill>
                  <a:schemeClr val="bg1">
                    <a:lumMod val="85000"/>
                    <a:lumOff val="15000"/>
                  </a:schemeClr>
                </a:solidFill>
                <a:effectLst/>
                <a:latin typeface="+mj-lt"/>
                <a:ea typeface="Calibri" pitchFamily="34" charset="0"/>
                <a:cs typeface="Arial" pitchFamily="34" charset="0"/>
              </a:rPr>
              <a:t> to the entire Middle East and aimed to protect humanity and basic values and add value to the socio-economic development of the region by bringing together the qualifications acquired in a common platform.</a:t>
            </a:r>
            <a:endParaRPr kumimoji="0" lang="tr-TR" sz="1400" b="0" i="0" u="none" strike="noStrike" cap="none" normalizeH="0" baseline="0" dirty="0" smtClean="0">
              <a:ln>
                <a:noFill/>
              </a:ln>
              <a:solidFill>
                <a:schemeClr val="bg1">
                  <a:lumMod val="85000"/>
                  <a:lumOff val="15000"/>
                </a:schemeClr>
              </a:solidFill>
              <a:effectLst/>
              <a:latin typeface="+mj-lt"/>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tr-TR" sz="1400" dirty="0">
              <a:solidFill>
                <a:schemeClr val="bg1">
                  <a:lumMod val="85000"/>
                  <a:lumOff val="15000"/>
                </a:schemeClr>
              </a:solidFill>
              <a:latin typeface="+mj-lt"/>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bg1">
                    <a:lumMod val="85000"/>
                    <a:lumOff val="15000"/>
                  </a:schemeClr>
                </a:solidFill>
                <a:effectLst/>
                <a:latin typeface="+mj-lt"/>
                <a:ea typeface="Calibri" pitchFamily="34" charset="0"/>
                <a:cs typeface="Arial" pitchFamily="34" charset="0"/>
              </a:rPr>
              <a:t>Our university will proceed to be a home where not only successful doctors, engineers, and teachers are educated and trained but also an educational institution that does not avoid any sacrifice in the way of educating students who will open to the world with their international identity. As universities, beyond providing the academic success of their students, are life areas that aim to make them lifelong productive and happy. With this understanding and 46 years of experience, Gaziantep University will continue to be the guarantee of our future in our bright journey.</a:t>
            </a:r>
            <a:endParaRPr kumimoji="0" lang="en-GB" sz="1400" b="0" i="0" u="none" strike="noStrike" cap="none" normalizeH="0" baseline="0" dirty="0" smtClean="0">
              <a:ln>
                <a:noFill/>
              </a:ln>
              <a:solidFill>
                <a:schemeClr val="bg1">
                  <a:lumMod val="85000"/>
                  <a:lumOff val="15000"/>
                </a:schemeClr>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6143636" y="0"/>
            <a:ext cx="3000364" cy="2000240"/>
          </a:xfrm>
          <a:prstGeom prst="rect">
            <a:avLst/>
          </a:prstGeom>
          <a:noFill/>
          <a:ln w="9525">
            <a:noFill/>
            <a:miter lim="800000"/>
            <a:headEnd/>
            <a:tailEnd/>
          </a:ln>
          <a:effectLst/>
        </p:spPr>
      </p:pic>
      <p:pic>
        <p:nvPicPr>
          <p:cNvPr id="16398" name="Picture 14" descr="C:\Users\user\Desktop\katalog eklemeler\resimler\Resim1.jpg"/>
          <p:cNvPicPr>
            <a:picLocks noChangeAspect="1" noChangeArrowheads="1"/>
          </p:cNvPicPr>
          <p:nvPr/>
        </p:nvPicPr>
        <p:blipFill>
          <a:blip r:embed="rId3"/>
          <a:srcRect/>
          <a:stretch>
            <a:fillRect/>
          </a:stretch>
        </p:blipFill>
        <p:spPr bwMode="auto">
          <a:xfrm>
            <a:off x="5715008" y="3214686"/>
            <a:ext cx="3000364" cy="2000240"/>
          </a:xfrm>
          <a:prstGeom prst="rect">
            <a:avLst/>
          </a:prstGeom>
          <a:noFill/>
        </p:spPr>
      </p:pic>
      <p:pic>
        <p:nvPicPr>
          <p:cNvPr id="16389" name="Picture 5" descr="C:\Users\user\Desktop\uluslararasılaşma\YÖS\KATALOG_SON\at a glance.jpg"/>
          <p:cNvPicPr>
            <a:picLocks noChangeAspect="1" noChangeArrowheads="1"/>
          </p:cNvPicPr>
          <p:nvPr/>
        </p:nvPicPr>
        <p:blipFill>
          <a:blip r:embed="rId4"/>
          <a:srcRect/>
          <a:stretch>
            <a:fillRect/>
          </a:stretch>
        </p:blipFill>
        <p:spPr bwMode="auto">
          <a:xfrm>
            <a:off x="0" y="1928802"/>
            <a:ext cx="6265529" cy="5072098"/>
          </a:xfrm>
          <a:prstGeom prst="rect">
            <a:avLst/>
          </a:prstGeom>
          <a:noFill/>
        </p:spPr>
      </p:pic>
      <p:pic>
        <p:nvPicPr>
          <p:cNvPr id="16394" name="Picture 10" descr="C:\Users\user\Desktop\katalog eklemeler\resimler\Resim4.jpg"/>
          <p:cNvPicPr>
            <a:picLocks noChangeAspect="1" noChangeArrowheads="1"/>
          </p:cNvPicPr>
          <p:nvPr/>
        </p:nvPicPr>
        <p:blipFill>
          <a:blip r:embed="rId5"/>
          <a:srcRect/>
          <a:stretch>
            <a:fillRect/>
          </a:stretch>
        </p:blipFill>
        <p:spPr bwMode="auto">
          <a:xfrm>
            <a:off x="3214678" y="0"/>
            <a:ext cx="2938474" cy="1961630"/>
          </a:xfrm>
          <a:prstGeom prst="rect">
            <a:avLst/>
          </a:prstGeom>
          <a:noFill/>
        </p:spPr>
      </p:pic>
      <p:pic>
        <p:nvPicPr>
          <p:cNvPr id="16395" name="Picture 11" descr="C:\Users\user\Desktop\katalog eklemeler\resimler\Resim3.jpg"/>
          <p:cNvPicPr>
            <a:picLocks noChangeAspect="1" noChangeArrowheads="1"/>
          </p:cNvPicPr>
          <p:nvPr/>
        </p:nvPicPr>
        <p:blipFill>
          <a:blip r:embed="rId6"/>
          <a:srcRect/>
          <a:stretch>
            <a:fillRect/>
          </a:stretch>
        </p:blipFill>
        <p:spPr bwMode="auto">
          <a:xfrm>
            <a:off x="0" y="0"/>
            <a:ext cx="3214678" cy="1957988"/>
          </a:xfrm>
          <a:prstGeom prst="rect">
            <a:avLst/>
          </a:prstGeom>
          <a:noFill/>
        </p:spPr>
      </p:pic>
      <p:pic>
        <p:nvPicPr>
          <p:cNvPr id="16397" name="Picture 13" descr="C:\Users\user\Desktop\katalog eklemeler\resimler\Resim2.jpg"/>
          <p:cNvPicPr>
            <a:picLocks noChangeAspect="1" noChangeArrowheads="1"/>
          </p:cNvPicPr>
          <p:nvPr/>
        </p:nvPicPr>
        <p:blipFill>
          <a:blip r:embed="rId7"/>
          <a:srcRect/>
          <a:stretch>
            <a:fillRect/>
          </a:stretch>
        </p:blipFill>
        <p:spPr bwMode="auto">
          <a:xfrm>
            <a:off x="6215074" y="4786322"/>
            <a:ext cx="2928926" cy="2214578"/>
          </a:xfrm>
          <a:prstGeom prst="rect">
            <a:avLst/>
          </a:prstGeom>
          <a:noFill/>
        </p:spPr>
      </p:pic>
      <p:pic>
        <p:nvPicPr>
          <p:cNvPr id="16396" name="Picture 12" descr="C:\Users\user\Desktop\katalog eklemeler\resimler\Resim5.jpg"/>
          <p:cNvPicPr>
            <a:picLocks noChangeAspect="1" noChangeArrowheads="1"/>
          </p:cNvPicPr>
          <p:nvPr/>
        </p:nvPicPr>
        <p:blipFill>
          <a:blip r:embed="rId8"/>
          <a:srcRect/>
          <a:stretch>
            <a:fillRect/>
          </a:stretch>
        </p:blipFill>
        <p:spPr bwMode="auto">
          <a:xfrm>
            <a:off x="6215074" y="1928802"/>
            <a:ext cx="2928926" cy="2849564"/>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Metin kutusu"/>
          <p:cNvSpPr txBox="1"/>
          <p:nvPr/>
        </p:nvSpPr>
        <p:spPr>
          <a:xfrm rot="16200000">
            <a:off x="-2360124" y="3574546"/>
            <a:ext cx="5643578" cy="923330"/>
          </a:xfrm>
          <a:prstGeom prst="rect">
            <a:avLst/>
          </a:prstGeom>
          <a:noFill/>
        </p:spPr>
        <p:txBody>
          <a:bodyPr wrap="square" rtlCol="0">
            <a:spAutoFit/>
          </a:bodyPr>
          <a:lstStyle/>
          <a:p>
            <a:pPr algn="ctr"/>
            <a:r>
              <a:rPr lang="en-US" sz="5400" dirty="0" smtClean="0">
                <a:latin typeface="Brush Script MT" pitchFamily="66" charset="0"/>
              </a:rPr>
              <a:t>Facts and Figures</a:t>
            </a:r>
            <a:endParaRPr lang="en-US" sz="5400" dirty="0">
              <a:latin typeface="Brush Script MT" pitchFamily="66" charset="0"/>
            </a:endParaRPr>
          </a:p>
        </p:txBody>
      </p:sp>
      <p:sp>
        <p:nvSpPr>
          <p:cNvPr id="22" name="21 Dikdörtgen"/>
          <p:cNvSpPr/>
          <p:nvPr/>
        </p:nvSpPr>
        <p:spPr>
          <a:xfrm>
            <a:off x="857224" y="1643050"/>
            <a:ext cx="5357850" cy="1631216"/>
          </a:xfrm>
          <a:prstGeom prst="rect">
            <a:avLst/>
          </a:prstGeom>
        </p:spPr>
        <p:txBody>
          <a:bodyPr wrap="square">
            <a:spAutoFit/>
          </a:bodyPr>
          <a:lstStyle/>
          <a:p>
            <a:pPr>
              <a:buFont typeface="Wingdings" pitchFamily="2" charset="2"/>
              <a:buChar char="ü"/>
            </a:pPr>
            <a:r>
              <a:rPr lang="en-US" dirty="0" smtClean="0">
                <a:latin typeface="Baskerville Old Face" pitchFamily="18" charset="0"/>
                <a:ea typeface="BatangChe" pitchFamily="49" charset="-127"/>
              </a:rPr>
              <a:t>7.465 Graduate Students</a:t>
            </a:r>
          </a:p>
          <a:p>
            <a:pPr>
              <a:buFont typeface="Wingdings" pitchFamily="2" charset="2"/>
              <a:buChar char="ü"/>
            </a:pPr>
            <a:r>
              <a:rPr lang="en-US" dirty="0" smtClean="0">
                <a:latin typeface="Baskerville Old Face" pitchFamily="18" charset="0"/>
                <a:ea typeface="BatangChe" pitchFamily="49" charset="-127"/>
              </a:rPr>
              <a:t>24.929 Undergraduate Students</a:t>
            </a:r>
          </a:p>
          <a:p>
            <a:pPr>
              <a:buFont typeface="Wingdings" pitchFamily="2" charset="2"/>
              <a:buChar char="ü"/>
            </a:pPr>
            <a:r>
              <a:rPr lang="tr-TR" dirty="0" smtClean="0">
                <a:latin typeface="Baskerville Old Face" pitchFamily="18" charset="0"/>
                <a:ea typeface="BatangChe" pitchFamily="49" charset="-127"/>
              </a:rPr>
              <a:t>8.803</a:t>
            </a:r>
            <a:r>
              <a:rPr lang="en-US" dirty="0" smtClean="0">
                <a:latin typeface="Baskerville Old Face" pitchFamily="18" charset="0"/>
                <a:ea typeface="BatangChe" pitchFamily="49" charset="-127"/>
              </a:rPr>
              <a:t> </a:t>
            </a:r>
            <a:r>
              <a:rPr lang="en-US" dirty="0" smtClean="0">
                <a:latin typeface="Baskerville Old Face" pitchFamily="18" charset="0"/>
                <a:ea typeface="BatangChe" pitchFamily="49" charset="-127"/>
              </a:rPr>
              <a:t>Associate Degree Students</a:t>
            </a:r>
          </a:p>
          <a:p>
            <a:pPr>
              <a:buFont typeface="Wingdings" pitchFamily="2" charset="2"/>
              <a:buChar char="ü"/>
            </a:pPr>
            <a:r>
              <a:rPr lang="en-US" dirty="0" smtClean="0">
                <a:latin typeface="Baskerville Old Face" pitchFamily="18" charset="0"/>
                <a:ea typeface="BatangChe" pitchFamily="49" charset="-127"/>
              </a:rPr>
              <a:t>3.829 International Students</a:t>
            </a:r>
          </a:p>
          <a:p>
            <a:pPr>
              <a:buFont typeface="Wingdings" pitchFamily="2" charset="2"/>
              <a:buChar char="ü"/>
            </a:pPr>
            <a:r>
              <a:rPr lang="tr-TR" sz="2800" dirty="0" smtClean="0">
                <a:latin typeface="Baskerville Old Face" pitchFamily="18" charset="0"/>
                <a:ea typeface="BatangChe" pitchFamily="49" charset="-127"/>
              </a:rPr>
              <a:t>45.026</a:t>
            </a:r>
            <a:r>
              <a:rPr lang="en-US" dirty="0" smtClean="0">
                <a:latin typeface="Baskerville Old Face" pitchFamily="18" charset="0"/>
                <a:ea typeface="BatangChe" pitchFamily="49" charset="-127"/>
              </a:rPr>
              <a:t> </a:t>
            </a:r>
            <a:r>
              <a:rPr lang="en-US" dirty="0" smtClean="0">
                <a:latin typeface="Baskerville Old Face" pitchFamily="18" charset="0"/>
                <a:ea typeface="BatangChe" pitchFamily="49" charset="-127"/>
              </a:rPr>
              <a:t>TOTAL STUDENT NUMBER (</a:t>
            </a:r>
            <a:r>
              <a:rPr lang="en-US" dirty="0" smtClean="0">
                <a:latin typeface="Baskerville Old Face" pitchFamily="18" charset="0"/>
                <a:ea typeface="BatangChe" pitchFamily="49" charset="-127"/>
              </a:rPr>
              <a:t>201</a:t>
            </a:r>
            <a:r>
              <a:rPr lang="tr-TR" dirty="0" smtClean="0">
                <a:latin typeface="Baskerville Old Face" pitchFamily="18" charset="0"/>
                <a:ea typeface="BatangChe" pitchFamily="49" charset="-127"/>
              </a:rPr>
              <a:t>9)</a:t>
            </a:r>
            <a:endParaRPr lang="en-US" dirty="0" smtClean="0">
              <a:latin typeface="Baskerville Old Face" pitchFamily="18" charset="0"/>
              <a:ea typeface="BatangChe" pitchFamily="49" charset="-127"/>
            </a:endParaRPr>
          </a:p>
        </p:txBody>
      </p:sp>
      <p:sp>
        <p:nvSpPr>
          <p:cNvPr id="23" name="22 Dikdörtgen"/>
          <p:cNvSpPr/>
          <p:nvPr/>
        </p:nvSpPr>
        <p:spPr>
          <a:xfrm>
            <a:off x="785786" y="3429000"/>
            <a:ext cx="5500726" cy="1908215"/>
          </a:xfrm>
          <a:prstGeom prst="rect">
            <a:avLst/>
          </a:prstGeom>
        </p:spPr>
        <p:txBody>
          <a:bodyPr wrap="square">
            <a:spAutoFit/>
          </a:bodyPr>
          <a:lstStyle/>
          <a:p>
            <a:pPr fontAlgn="ctr">
              <a:buFont typeface="Wingdings" pitchFamily="2" charset="2"/>
              <a:buChar char="ü"/>
            </a:pPr>
            <a:r>
              <a:rPr lang="en-US" dirty="0" smtClean="0">
                <a:latin typeface="Baskerville Old Face" pitchFamily="18" charset="0"/>
              </a:rPr>
              <a:t>172 Professors</a:t>
            </a:r>
          </a:p>
          <a:p>
            <a:pPr fontAlgn="t">
              <a:buFont typeface="Wingdings" pitchFamily="2" charset="2"/>
              <a:buChar char="ü"/>
            </a:pPr>
            <a:r>
              <a:rPr lang="en-US" dirty="0" smtClean="0">
                <a:latin typeface="Baskerville Old Face" pitchFamily="18" charset="0"/>
              </a:rPr>
              <a:t>114 Associate Professors</a:t>
            </a:r>
          </a:p>
          <a:p>
            <a:pPr fontAlgn="t">
              <a:buFont typeface="Wingdings" pitchFamily="2" charset="2"/>
              <a:buChar char="ü"/>
            </a:pPr>
            <a:r>
              <a:rPr lang="en-US" dirty="0" smtClean="0">
                <a:latin typeface="Baskerville Old Face" pitchFamily="18" charset="0"/>
              </a:rPr>
              <a:t>334 PhD.</a:t>
            </a:r>
          </a:p>
          <a:p>
            <a:pPr fontAlgn="ctr">
              <a:buFont typeface="Wingdings" pitchFamily="2" charset="2"/>
              <a:buChar char="ü"/>
            </a:pPr>
            <a:r>
              <a:rPr lang="en-US" dirty="0" smtClean="0">
                <a:latin typeface="Baskerville Old Face" pitchFamily="18" charset="0"/>
              </a:rPr>
              <a:t>365 Lecturer</a:t>
            </a:r>
          </a:p>
          <a:p>
            <a:pPr fontAlgn="t">
              <a:buFont typeface="Wingdings" pitchFamily="2" charset="2"/>
              <a:buChar char="ü"/>
            </a:pPr>
            <a:r>
              <a:rPr lang="en-US" dirty="0" smtClean="0">
                <a:latin typeface="Baskerville Old Face" pitchFamily="18" charset="0"/>
              </a:rPr>
              <a:t>540 Researcher</a:t>
            </a:r>
          </a:p>
          <a:p>
            <a:pPr fontAlgn="t">
              <a:buFont typeface="Wingdings" pitchFamily="2" charset="2"/>
              <a:buChar char="ü"/>
            </a:pPr>
            <a:r>
              <a:rPr lang="tr-TR" sz="2800" dirty="0" smtClean="0">
                <a:latin typeface="Baskerville Old Face" pitchFamily="18" charset="0"/>
              </a:rPr>
              <a:t>1525</a:t>
            </a:r>
            <a:r>
              <a:rPr lang="tr-TR" dirty="0" smtClean="0">
                <a:latin typeface="Baskerville Old Face" pitchFamily="18" charset="0"/>
              </a:rPr>
              <a:t> TOTAL  ACADEMIC</a:t>
            </a:r>
            <a:r>
              <a:rPr lang="tr-TR" dirty="0" smtClean="0">
                <a:latin typeface="Baskerville Old Face" pitchFamily="18" charset="0"/>
                <a:ea typeface="BatangChe" pitchFamily="49" charset="-127"/>
              </a:rPr>
              <a:t> STAFF NUMBER</a:t>
            </a:r>
            <a:endParaRPr lang="en-US" dirty="0" smtClean="0">
              <a:latin typeface="Baskerville Old Face" pitchFamily="18" charset="0"/>
              <a:ea typeface="BatangChe" pitchFamily="49" charset="-127"/>
            </a:endParaRPr>
          </a:p>
        </p:txBody>
      </p:sp>
      <p:sp>
        <p:nvSpPr>
          <p:cNvPr id="27" name="26 Akış Çizelgesi: Sonlandırıcı"/>
          <p:cNvSpPr/>
          <p:nvPr/>
        </p:nvSpPr>
        <p:spPr>
          <a:xfrm>
            <a:off x="857224" y="3286124"/>
            <a:ext cx="5286412" cy="45719"/>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27 Dikdörtgen"/>
          <p:cNvSpPr/>
          <p:nvPr/>
        </p:nvSpPr>
        <p:spPr>
          <a:xfrm>
            <a:off x="785786" y="5286388"/>
            <a:ext cx="4572000" cy="1477328"/>
          </a:xfrm>
          <a:prstGeom prst="rect">
            <a:avLst/>
          </a:prstGeom>
        </p:spPr>
        <p:txBody>
          <a:bodyPr>
            <a:spAutoFit/>
          </a:bodyPr>
          <a:lstStyle/>
          <a:p>
            <a:pPr>
              <a:buFont typeface="Wingdings" panose="05000000000000000000" pitchFamily="2" charset="2"/>
              <a:buChar char="ü"/>
            </a:pPr>
            <a:r>
              <a:rPr lang="tr-TR" dirty="0" smtClean="0">
                <a:latin typeface="Baskerville Old Face" pitchFamily="18" charset="0"/>
                <a:cs typeface="Calibri"/>
              </a:rPr>
              <a:t>20</a:t>
            </a:r>
            <a:r>
              <a:rPr lang="en-US" dirty="0" smtClean="0">
                <a:latin typeface="Baskerville Old Face" pitchFamily="18" charset="0"/>
                <a:cs typeface="Calibri"/>
              </a:rPr>
              <a:t> </a:t>
            </a:r>
            <a:r>
              <a:rPr lang="en-US" dirty="0" smtClean="0">
                <a:latin typeface="Baskerville Old Face" pitchFamily="18" charset="0"/>
                <a:cs typeface="Calibri"/>
              </a:rPr>
              <a:t>Faculties</a:t>
            </a:r>
          </a:p>
          <a:p>
            <a:pPr>
              <a:buFont typeface="Wingdings" panose="05000000000000000000" pitchFamily="2" charset="2"/>
              <a:buChar char="ü"/>
            </a:pPr>
            <a:r>
              <a:rPr lang="en-US" dirty="0" smtClean="0">
                <a:latin typeface="Baskerville Old Face" pitchFamily="18" charset="0"/>
                <a:cs typeface="Calibri"/>
              </a:rPr>
              <a:t>5 Graduate Schools</a:t>
            </a:r>
            <a:endParaRPr lang="en-US" sz="1100" dirty="0" smtClean="0">
              <a:latin typeface="Baskerville Old Face" pitchFamily="18" charset="0"/>
              <a:cs typeface="Calibri"/>
            </a:endParaRPr>
          </a:p>
          <a:p>
            <a:pPr>
              <a:buFont typeface="Wingdings" panose="05000000000000000000" pitchFamily="2" charset="2"/>
              <a:buChar char="ü"/>
            </a:pPr>
            <a:r>
              <a:rPr lang="tr-TR" dirty="0" smtClean="0">
                <a:latin typeface="Baskerville Old Face" pitchFamily="18" charset="0"/>
                <a:cs typeface="Calibri"/>
              </a:rPr>
              <a:t>2</a:t>
            </a:r>
            <a:r>
              <a:rPr lang="en-US" dirty="0" smtClean="0">
                <a:latin typeface="Baskerville Old Face" pitchFamily="18" charset="0"/>
                <a:cs typeface="Calibri"/>
              </a:rPr>
              <a:t> </a:t>
            </a:r>
            <a:r>
              <a:rPr lang="en-US" dirty="0" smtClean="0">
                <a:latin typeface="Baskerville Old Face" pitchFamily="18" charset="0"/>
                <a:cs typeface="Calibri"/>
              </a:rPr>
              <a:t>Vocational Schools</a:t>
            </a:r>
          </a:p>
          <a:p>
            <a:pPr>
              <a:buFont typeface="Wingdings" panose="05000000000000000000" pitchFamily="2" charset="2"/>
              <a:buChar char="ü"/>
            </a:pPr>
            <a:r>
              <a:rPr lang="en-US" dirty="0" smtClean="0">
                <a:latin typeface="Baskerville Old Face" pitchFamily="18" charset="0"/>
                <a:cs typeface="Calibri"/>
              </a:rPr>
              <a:t>11 Higher Vocational Schools</a:t>
            </a:r>
            <a:r>
              <a:rPr lang="en-US" sz="1200" dirty="0" smtClean="0">
                <a:latin typeface="Baskerville Old Face" pitchFamily="18" charset="0"/>
                <a:cs typeface="Calibri"/>
              </a:rPr>
              <a:t>    </a:t>
            </a:r>
          </a:p>
          <a:p>
            <a:pPr>
              <a:buFont typeface="Wingdings" panose="05000000000000000000" pitchFamily="2" charset="2"/>
              <a:buChar char="ü"/>
            </a:pPr>
            <a:r>
              <a:rPr lang="en-US" dirty="0" smtClean="0">
                <a:latin typeface="Baskerville Old Face" pitchFamily="18" charset="0"/>
                <a:cs typeface="Calibri"/>
              </a:rPr>
              <a:t>2</a:t>
            </a:r>
            <a:r>
              <a:rPr lang="tr-TR" dirty="0" smtClean="0">
                <a:latin typeface="Baskerville Old Face" pitchFamily="18" charset="0"/>
                <a:cs typeface="Calibri"/>
              </a:rPr>
              <a:t>8</a:t>
            </a:r>
            <a:r>
              <a:rPr lang="en-US" dirty="0" smtClean="0">
                <a:latin typeface="Baskerville Old Face" pitchFamily="18" charset="0"/>
                <a:cs typeface="Calibri"/>
              </a:rPr>
              <a:t> </a:t>
            </a:r>
            <a:r>
              <a:rPr lang="en-US" dirty="0" smtClean="0">
                <a:latin typeface="Baskerville Old Face" pitchFamily="18" charset="0"/>
                <a:cs typeface="Calibri"/>
              </a:rPr>
              <a:t>Research Centers</a:t>
            </a:r>
          </a:p>
        </p:txBody>
      </p:sp>
      <p:sp>
        <p:nvSpPr>
          <p:cNvPr id="29" name="28 Akış Çizelgesi: Sonlandırıcı"/>
          <p:cNvSpPr/>
          <p:nvPr/>
        </p:nvSpPr>
        <p:spPr>
          <a:xfrm>
            <a:off x="928662" y="5214950"/>
            <a:ext cx="5286412" cy="45719"/>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7" name="Picture 11" descr="C:\Users\user\Desktop\katalog eklemeler\resimler\Resim3.jpg"/>
          <p:cNvPicPr>
            <a:picLocks noChangeAspect="1" noChangeArrowheads="1"/>
          </p:cNvPicPr>
          <p:nvPr/>
        </p:nvPicPr>
        <p:blipFill>
          <a:blip r:embed="rId2"/>
          <a:srcRect/>
          <a:stretch>
            <a:fillRect/>
          </a:stretch>
        </p:blipFill>
        <p:spPr bwMode="auto">
          <a:xfrm>
            <a:off x="0" y="0"/>
            <a:ext cx="3214678" cy="1643050"/>
          </a:xfrm>
          <a:prstGeom prst="rect">
            <a:avLst/>
          </a:prstGeom>
          <a:noFill/>
        </p:spPr>
      </p:pic>
      <p:pic>
        <p:nvPicPr>
          <p:cNvPr id="17416" name="Picture 8" descr="C:\Users\user\Desktop\NUR HNM\SErtaç\DSC_0500.JPG"/>
          <p:cNvPicPr>
            <a:picLocks noChangeAspect="1" noChangeArrowheads="1"/>
          </p:cNvPicPr>
          <p:nvPr/>
        </p:nvPicPr>
        <p:blipFill>
          <a:blip r:embed="rId3" cstate="print"/>
          <a:srcRect/>
          <a:stretch>
            <a:fillRect/>
          </a:stretch>
        </p:blipFill>
        <p:spPr bwMode="auto">
          <a:xfrm>
            <a:off x="6447226" y="1500174"/>
            <a:ext cx="2696774" cy="1810137"/>
          </a:xfrm>
          <a:prstGeom prst="rect">
            <a:avLst/>
          </a:prstGeom>
          <a:noFill/>
        </p:spPr>
      </p:pic>
      <p:pic>
        <p:nvPicPr>
          <p:cNvPr id="20" name="Picture 5" descr="C:\Users\aysel\AppData\Local\Temp\Rar$DIa0.447\DSC01314.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358082" y="1"/>
            <a:ext cx="1785918" cy="1643050"/>
          </a:xfrm>
          <a:prstGeom prst="rect">
            <a:avLst/>
          </a:prstGeom>
          <a:noFill/>
          <a:extLst>
            <a:ext uri="{909E8E84-426E-40DD-AFC4-6F175D3DCCD1}">
              <a14:hiddenFill xmlns="" xmlns:a14="http://schemas.microsoft.com/office/drawing/2010/main">
                <a:solidFill>
                  <a:srgbClr val="FFFFFF"/>
                </a:solidFill>
              </a14:hiddenFill>
            </a:ext>
          </a:extLst>
        </p:spPr>
      </p:pic>
      <p:pic>
        <p:nvPicPr>
          <p:cNvPr id="17411" name="Picture 3" descr="C:\Users\user\Desktop\katalog eklemeler\GAÜN’LÜ-ÖĞRENCİLER-SOĞAN-KABUĞUNDAN-ÇAY-ÜRETTİ-1-720x480.jpg"/>
          <p:cNvPicPr>
            <a:picLocks noChangeAspect="1" noChangeArrowheads="1"/>
          </p:cNvPicPr>
          <p:nvPr/>
        </p:nvPicPr>
        <p:blipFill>
          <a:blip r:embed="rId5"/>
          <a:srcRect/>
          <a:stretch>
            <a:fillRect/>
          </a:stretch>
        </p:blipFill>
        <p:spPr bwMode="auto">
          <a:xfrm>
            <a:off x="6429388" y="3071810"/>
            <a:ext cx="2714612" cy="1928826"/>
          </a:xfrm>
          <a:prstGeom prst="rect">
            <a:avLst/>
          </a:prstGeom>
          <a:noFill/>
        </p:spPr>
      </p:pic>
      <p:sp>
        <p:nvSpPr>
          <p:cNvPr id="15" name="14 Oval"/>
          <p:cNvSpPr/>
          <p:nvPr/>
        </p:nvSpPr>
        <p:spPr>
          <a:xfrm rot="1530047">
            <a:off x="6124851" y="4637878"/>
            <a:ext cx="3066728" cy="19341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err="1" smtClean="0">
                <a:solidFill>
                  <a:schemeClr val="bg1">
                    <a:lumMod val="65000"/>
                    <a:lumOff val="35000"/>
                  </a:schemeClr>
                </a:solidFill>
                <a:latin typeface="Baskerville Old Face" pitchFamily="18" charset="0"/>
              </a:rPr>
              <a:t>You</a:t>
            </a:r>
            <a:r>
              <a:rPr lang="tr-TR" b="1" dirty="0" smtClean="0">
                <a:solidFill>
                  <a:schemeClr val="bg1">
                    <a:lumMod val="65000"/>
                    <a:lumOff val="35000"/>
                  </a:schemeClr>
                </a:solidFill>
                <a:latin typeface="Baskerville Old Face" pitchFamily="18" charset="0"/>
              </a:rPr>
              <a:t> can </a:t>
            </a:r>
            <a:r>
              <a:rPr lang="tr-TR" b="1" dirty="0" err="1" smtClean="0">
                <a:solidFill>
                  <a:schemeClr val="bg1">
                    <a:lumMod val="65000"/>
                    <a:lumOff val="35000"/>
                  </a:schemeClr>
                </a:solidFill>
                <a:latin typeface="Baskerville Old Face" pitchFamily="18" charset="0"/>
              </a:rPr>
              <a:t>study</a:t>
            </a:r>
            <a:r>
              <a:rPr lang="tr-TR" b="1" dirty="0" smtClean="0">
                <a:solidFill>
                  <a:schemeClr val="bg1">
                    <a:lumMod val="65000"/>
                    <a:lumOff val="35000"/>
                  </a:schemeClr>
                </a:solidFill>
                <a:latin typeface="Baskerville Old Face" pitchFamily="18" charset="0"/>
              </a:rPr>
              <a:t> in</a:t>
            </a:r>
          </a:p>
          <a:p>
            <a:pPr algn="ctr"/>
            <a:r>
              <a:rPr lang="tr-TR" b="1" dirty="0" smtClean="0">
                <a:solidFill>
                  <a:schemeClr val="bg1">
                    <a:lumMod val="65000"/>
                    <a:lumOff val="35000"/>
                  </a:schemeClr>
                </a:solidFill>
                <a:latin typeface="Baskerville Old Face" pitchFamily="18" charset="0"/>
              </a:rPr>
              <a:t>ARABIC, ENGLISH </a:t>
            </a:r>
            <a:r>
              <a:rPr lang="tr-TR" b="1" dirty="0" err="1" smtClean="0">
                <a:solidFill>
                  <a:schemeClr val="bg1">
                    <a:lumMod val="65000"/>
                    <a:lumOff val="35000"/>
                  </a:schemeClr>
                </a:solidFill>
                <a:latin typeface="Baskerville Old Face" pitchFamily="18" charset="0"/>
              </a:rPr>
              <a:t>or</a:t>
            </a:r>
            <a:r>
              <a:rPr lang="tr-TR" b="1" dirty="0" smtClean="0">
                <a:solidFill>
                  <a:schemeClr val="bg1">
                    <a:lumMod val="65000"/>
                    <a:lumOff val="35000"/>
                  </a:schemeClr>
                </a:solidFill>
                <a:latin typeface="Baskerville Old Face" pitchFamily="18" charset="0"/>
              </a:rPr>
              <a:t> in</a:t>
            </a:r>
          </a:p>
          <a:p>
            <a:pPr algn="ctr"/>
            <a:r>
              <a:rPr lang="tr-TR" b="1" dirty="0" smtClean="0">
                <a:solidFill>
                  <a:schemeClr val="bg1">
                    <a:lumMod val="65000"/>
                    <a:lumOff val="35000"/>
                  </a:schemeClr>
                </a:solidFill>
                <a:latin typeface="Baskerville Old Face" pitchFamily="18" charset="0"/>
              </a:rPr>
              <a:t>TURKISH</a:t>
            </a:r>
          </a:p>
          <a:p>
            <a:pPr algn="ctr"/>
            <a:r>
              <a:rPr lang="tr-TR" b="1" dirty="0" smtClean="0">
                <a:solidFill>
                  <a:schemeClr val="bg1">
                    <a:lumMod val="65000"/>
                    <a:lumOff val="35000"/>
                  </a:schemeClr>
                </a:solidFill>
                <a:latin typeface="Baskerville Old Face" pitchFamily="18" charset="0"/>
              </a:rPr>
              <a:t>@GAUN</a:t>
            </a:r>
            <a:endParaRPr lang="en-US" b="1" dirty="0">
              <a:solidFill>
                <a:schemeClr val="bg1">
                  <a:lumMod val="65000"/>
                  <a:lumOff val="35000"/>
                </a:schemeClr>
              </a:solidFill>
              <a:latin typeface="Baskerville Old Face" pitchFamily="18" charset="0"/>
            </a:endParaRPr>
          </a:p>
        </p:txBody>
      </p:sp>
      <p:pic>
        <p:nvPicPr>
          <p:cNvPr id="21" name="Picture 2"/>
          <p:cNvPicPr>
            <a:picLocks noChangeAspect="1" noChangeArrowheads="1"/>
          </p:cNvPicPr>
          <p:nvPr/>
        </p:nvPicPr>
        <p:blipFill>
          <a:blip r:embed="rId6"/>
          <a:srcRect/>
          <a:stretch>
            <a:fillRect/>
          </a:stretch>
        </p:blipFill>
        <p:spPr bwMode="auto">
          <a:xfrm>
            <a:off x="6965142" y="0"/>
            <a:ext cx="2178858" cy="1643050"/>
          </a:xfrm>
          <a:prstGeom prst="rect">
            <a:avLst/>
          </a:prstGeom>
          <a:noFill/>
          <a:ln w="9525">
            <a:noFill/>
            <a:miter lim="800000"/>
            <a:headEnd/>
            <a:tailEnd/>
          </a:ln>
          <a:effectLst/>
        </p:spPr>
      </p:pic>
      <p:pic>
        <p:nvPicPr>
          <p:cNvPr id="18" name="Picture 10"/>
          <p:cNvPicPr>
            <a:picLocks noChangeAspect="1" noChangeArrowheads="1"/>
          </p:cNvPicPr>
          <p:nvPr/>
        </p:nvPicPr>
        <p:blipFill>
          <a:blip r:embed="rId7"/>
          <a:srcRect/>
          <a:stretch>
            <a:fillRect/>
          </a:stretch>
        </p:blipFill>
        <p:spPr bwMode="auto">
          <a:xfrm>
            <a:off x="3071802" y="0"/>
            <a:ext cx="4000528" cy="1643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p:cNvPicPr>
            <a:picLocks noChangeAspect="1" noChangeArrowheads="1"/>
          </p:cNvPicPr>
          <p:nvPr/>
        </p:nvPicPr>
        <p:blipFill>
          <a:blip r:embed="rId2"/>
          <a:srcRect/>
          <a:stretch>
            <a:fillRect/>
          </a:stretch>
        </p:blipFill>
        <p:spPr bwMode="auto">
          <a:xfrm>
            <a:off x="5643570" y="142852"/>
            <a:ext cx="3143272" cy="1857364"/>
          </a:xfrm>
          <a:prstGeom prst="rect">
            <a:avLst/>
          </a:prstGeom>
          <a:noFill/>
          <a:ln w="9525">
            <a:noFill/>
            <a:miter lim="800000"/>
            <a:headEnd/>
            <a:tailEnd/>
          </a:ln>
        </p:spPr>
      </p:pic>
      <p:sp>
        <p:nvSpPr>
          <p:cNvPr id="18437" name="AutoShape 5" descr="gaziantep Ã¼niversitesi hukuk fakÃ¼ltesi ile ilgili gÃ¶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8439" name="AutoShape 7" descr="gaziantep Ã¼niversitesi hukuk fakÃ¼ltesi ile ilgili gÃ¶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8441" name="AutoShape 9" descr="gaziantep Ã¼niversitesi hukuk fakÃ¼ltesi ile ilgili gÃ¶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3" name="Picture 2" descr="C:\Users\user\Desktop\katalog eklemeler\79-2.jpg"/>
          <p:cNvPicPr>
            <a:picLocks noChangeAspect="1" noChangeArrowheads="1"/>
          </p:cNvPicPr>
          <p:nvPr/>
        </p:nvPicPr>
        <p:blipFill>
          <a:blip r:embed="rId3" cstate="print"/>
          <a:srcRect/>
          <a:stretch>
            <a:fillRect/>
          </a:stretch>
        </p:blipFill>
        <p:spPr bwMode="auto">
          <a:xfrm>
            <a:off x="-22860000" y="-14859000"/>
            <a:ext cx="1285692" cy="857128"/>
          </a:xfrm>
          <a:prstGeom prst="rect">
            <a:avLst/>
          </a:prstGeom>
          <a:noFill/>
        </p:spPr>
      </p:pic>
      <p:sp>
        <p:nvSpPr>
          <p:cNvPr id="9" name="8 Metin kutusu"/>
          <p:cNvSpPr txBox="1"/>
          <p:nvPr/>
        </p:nvSpPr>
        <p:spPr>
          <a:xfrm rot="16200000">
            <a:off x="-2610177" y="2967335"/>
            <a:ext cx="6858000" cy="923330"/>
          </a:xfrm>
          <a:prstGeom prst="rect">
            <a:avLst/>
          </a:prstGeom>
          <a:noFill/>
        </p:spPr>
        <p:txBody>
          <a:bodyPr wrap="square" rtlCol="0">
            <a:spAutoFit/>
          </a:bodyPr>
          <a:lstStyle/>
          <a:p>
            <a:pPr algn="ctr"/>
            <a:r>
              <a:rPr lang="en-US" sz="5400" dirty="0" smtClean="0">
                <a:latin typeface="Brush Script MT" pitchFamily="66" charset="0"/>
              </a:rPr>
              <a:t>Faculties and Departments</a:t>
            </a:r>
            <a:endParaRPr lang="en-US" sz="5400" dirty="0">
              <a:latin typeface="Brush Script MT" pitchFamily="66" charset="0"/>
            </a:endParaRPr>
          </a:p>
        </p:txBody>
      </p:sp>
      <p:pic>
        <p:nvPicPr>
          <p:cNvPr id="2055" name="Picture 7"/>
          <p:cNvPicPr>
            <a:picLocks noChangeAspect="1" noChangeArrowheads="1"/>
          </p:cNvPicPr>
          <p:nvPr/>
        </p:nvPicPr>
        <p:blipFill>
          <a:blip r:embed="rId4"/>
          <a:srcRect/>
          <a:stretch>
            <a:fillRect/>
          </a:stretch>
        </p:blipFill>
        <p:spPr bwMode="auto">
          <a:xfrm>
            <a:off x="1706896" y="0"/>
            <a:ext cx="3674709" cy="6786587"/>
          </a:xfrm>
          <a:prstGeom prst="rect">
            <a:avLst/>
          </a:prstGeom>
          <a:noFill/>
          <a:ln w="9525">
            <a:noFill/>
            <a:miter lim="800000"/>
            <a:headEnd/>
            <a:tailEnd/>
          </a:ln>
          <a:effectLst/>
        </p:spPr>
      </p:pic>
      <p:pic>
        <p:nvPicPr>
          <p:cNvPr id="2058" name="Picture 10"/>
          <p:cNvPicPr>
            <a:picLocks noChangeAspect="1" noChangeArrowheads="1"/>
          </p:cNvPicPr>
          <p:nvPr/>
        </p:nvPicPr>
        <p:blipFill>
          <a:blip r:embed="rId5"/>
          <a:srcRect/>
          <a:stretch>
            <a:fillRect/>
          </a:stretch>
        </p:blipFill>
        <p:spPr bwMode="auto">
          <a:xfrm>
            <a:off x="5520649" y="2857521"/>
            <a:ext cx="3409070" cy="3929065"/>
          </a:xfrm>
          <a:prstGeom prst="rect">
            <a:avLst/>
          </a:prstGeom>
          <a:noFill/>
          <a:ln w="9525">
            <a:noFill/>
            <a:miter lim="800000"/>
            <a:headEnd/>
            <a:tailEnd/>
          </a:ln>
          <a:effectLst/>
        </p:spPr>
      </p:pic>
      <p:sp>
        <p:nvSpPr>
          <p:cNvPr id="11" name="10 Oval"/>
          <p:cNvSpPr/>
          <p:nvPr/>
        </p:nvSpPr>
        <p:spPr>
          <a:xfrm rot="1579963">
            <a:off x="5248529" y="1557634"/>
            <a:ext cx="2595120" cy="172479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smtClean="0">
              <a:solidFill>
                <a:schemeClr val="bg1">
                  <a:lumMod val="65000"/>
                  <a:lumOff val="35000"/>
                </a:schemeClr>
              </a:solidFill>
            </a:endParaRPr>
          </a:p>
          <a:p>
            <a:pPr algn="ctr"/>
            <a:r>
              <a:rPr lang="en-US" dirty="0" smtClean="0">
                <a:solidFill>
                  <a:schemeClr val="bg1">
                    <a:lumMod val="65000"/>
                    <a:lumOff val="35000"/>
                  </a:schemeClr>
                </a:solidFill>
              </a:rPr>
              <a:t>Teaching excellence with </a:t>
            </a:r>
            <a:r>
              <a:rPr lang="en-US" b="1" i="1" dirty="0" smtClean="0">
                <a:solidFill>
                  <a:schemeClr val="bg1">
                    <a:lumMod val="65000"/>
                    <a:lumOff val="35000"/>
                  </a:schemeClr>
                </a:solidFill>
              </a:rPr>
              <a:t>Top Notch Professors</a:t>
            </a:r>
            <a:r>
              <a:rPr lang="en-US" dirty="0" smtClean="0">
                <a:solidFill>
                  <a:schemeClr val="bg1">
                    <a:lumMod val="65000"/>
                    <a:lumOff val="35000"/>
                  </a:schemeClr>
                </a:solidFill>
              </a:rPr>
              <a:t> is core to GAUN's mission</a:t>
            </a:r>
          </a:p>
          <a:p>
            <a:pPr algn="ctr"/>
            <a:endParaRPr lang="en-US" dirty="0">
              <a:solidFill>
                <a:schemeClr val="bg1">
                  <a:lumMod val="65000"/>
                  <a:lumOff val="35000"/>
                </a:schemeClr>
              </a:solidFill>
              <a:latin typeface="Baskerville Old Face"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srcRect/>
          <a:stretch>
            <a:fillRect/>
          </a:stretch>
        </p:blipFill>
        <p:spPr bwMode="auto">
          <a:xfrm>
            <a:off x="1643042" y="-24"/>
            <a:ext cx="7500990" cy="6858024"/>
          </a:xfrm>
          <a:prstGeom prst="rect">
            <a:avLst/>
          </a:prstGeom>
          <a:noFill/>
          <a:ln w="9525">
            <a:noFill/>
            <a:miter lim="800000"/>
            <a:headEnd/>
            <a:tailEnd/>
          </a:ln>
          <a:effectLst/>
        </p:spPr>
      </p:pic>
      <p:sp>
        <p:nvSpPr>
          <p:cNvPr id="6" name="5 Metin kutusu"/>
          <p:cNvSpPr txBox="1"/>
          <p:nvPr/>
        </p:nvSpPr>
        <p:spPr>
          <a:xfrm rot="16200000">
            <a:off x="-2533384" y="2967319"/>
            <a:ext cx="6572264" cy="923330"/>
          </a:xfrm>
          <a:prstGeom prst="rect">
            <a:avLst/>
          </a:prstGeom>
          <a:noFill/>
        </p:spPr>
        <p:txBody>
          <a:bodyPr wrap="square" rtlCol="0">
            <a:spAutoFit/>
          </a:bodyPr>
          <a:lstStyle/>
          <a:p>
            <a:pPr algn="ctr"/>
            <a:r>
              <a:rPr lang="en-US" sz="5400" dirty="0" smtClean="0">
                <a:latin typeface="Brush Script MT" pitchFamily="66" charset="0"/>
              </a:rPr>
              <a:t>Faculties and Departments</a:t>
            </a:r>
            <a:endParaRPr lang="en-US" sz="5400" dirty="0">
              <a:latin typeface="Brush Script MT" pitchFamily="66"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TotalTime>
  <Words>722</Words>
  <Application>Microsoft Office PowerPoint</Application>
  <PresentationFormat>Ekran Gösterisi (4:3)</PresentationFormat>
  <Paragraphs>96</Paragraphs>
  <Slides>21</Slides>
  <Notes>0</Notes>
  <HiddenSlides>0</HiddenSlides>
  <MMClips>0</MMClips>
  <ScaleCrop>false</ScaleCrop>
  <HeadingPairs>
    <vt:vector size="4" baseType="variant">
      <vt:variant>
        <vt:lpstr>Tema</vt:lpstr>
      </vt:variant>
      <vt:variant>
        <vt:i4>1</vt:i4>
      </vt:variant>
      <vt:variant>
        <vt:lpstr>Slayt Başlıkları</vt:lpstr>
      </vt:variant>
      <vt:variant>
        <vt:i4>21</vt:i4>
      </vt:variant>
    </vt:vector>
  </HeadingPairs>
  <TitlesOfParts>
    <vt:vector size="22" baseType="lpstr">
      <vt:lpstr>Ofis Teması</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Thank you for your time incetahtaci@gantep.edu.tr</vt:lpstr>
    </vt:vector>
  </TitlesOfParts>
  <Company>C@NgO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user</dc:creator>
  <cp:lastModifiedBy>user</cp:lastModifiedBy>
  <cp:revision>160</cp:revision>
  <dcterms:created xsi:type="dcterms:W3CDTF">2019-04-09T07:32:55Z</dcterms:created>
  <dcterms:modified xsi:type="dcterms:W3CDTF">2020-01-20T06:47:05Z</dcterms:modified>
</cp:coreProperties>
</file>